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3"/>
  </p:notesMasterIdLst>
  <p:sldIdLst>
    <p:sldId id="256" r:id="rId2"/>
    <p:sldId id="266" r:id="rId3"/>
    <p:sldId id="265" r:id="rId4"/>
    <p:sldId id="261" r:id="rId5"/>
    <p:sldId id="259" r:id="rId6"/>
    <p:sldId id="260" r:id="rId7"/>
    <p:sldId id="258" r:id="rId8"/>
    <p:sldId id="263" r:id="rId9"/>
    <p:sldId id="264" r:id="rId10"/>
    <p:sldId id="257" r:id="rId11"/>
    <p:sldId id="262"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610" autoAdjust="0"/>
    <p:restoredTop sz="86391" autoAdjust="0"/>
  </p:normalViewPr>
  <p:slideViewPr>
    <p:cSldViewPr>
      <p:cViewPr varScale="1">
        <p:scale>
          <a:sx n="77" d="100"/>
          <a:sy n="77" d="100"/>
        </p:scale>
        <p:origin x="-80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E524E5-DC9F-4DF2-BC86-AD15B93A1E53}" type="datetimeFigureOut">
              <a:rPr lang="es-MX" smtClean="0"/>
              <a:t>19/03/2011</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6C7081-A2CC-4E9E-A37D-675C7AC47C57}" type="slidenum">
              <a:rPr lang="es-MX" smtClean="0"/>
              <a:t>‹Nº›</a:t>
            </a:fld>
            <a:endParaRPr lang="es-MX"/>
          </a:p>
        </p:txBody>
      </p:sp>
    </p:spTree>
    <p:extLst>
      <p:ext uri="{BB962C8B-B14F-4D97-AF65-F5344CB8AC3E}">
        <p14:creationId xmlns:p14="http://schemas.microsoft.com/office/powerpoint/2010/main" val="2440730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dirty="0" smtClean="0"/>
              <a:t>La linfa transporta algunos nutrientes, especialmente grasas, y distribuye los glóbulos blancos por el organismo. Está formada por un poco de sangre y de otros líquidos del organismo y se denomina fluido intersticial, que se recoge en los espacios intercelulares. Parte de este fluido intersticial vuelve al organismo a través de la membrana capilar, pero la mayoría penetra en los capilares linfáticos y da lugar a la linfa. </a:t>
            </a:r>
          </a:p>
          <a:p>
            <a:endParaRPr lang="es-MX" dirty="0"/>
          </a:p>
        </p:txBody>
      </p:sp>
      <p:sp>
        <p:nvSpPr>
          <p:cNvPr id="4" name="3 Marcador de número de diapositiva"/>
          <p:cNvSpPr>
            <a:spLocks noGrp="1"/>
          </p:cNvSpPr>
          <p:nvPr>
            <p:ph type="sldNum" sz="quarter" idx="10"/>
          </p:nvPr>
        </p:nvSpPr>
        <p:spPr/>
        <p:txBody>
          <a:bodyPr/>
          <a:lstStyle/>
          <a:p>
            <a:fld id="{7D6C7081-A2CC-4E9E-A37D-675C7AC47C57}" type="slidenum">
              <a:rPr lang="es-MX" smtClean="0"/>
              <a:t>3</a:t>
            </a:fld>
            <a:endParaRPr lang="es-MX"/>
          </a:p>
        </p:txBody>
      </p:sp>
    </p:spTree>
    <p:extLst>
      <p:ext uri="{BB962C8B-B14F-4D97-AF65-F5344CB8AC3E}">
        <p14:creationId xmlns:p14="http://schemas.microsoft.com/office/powerpoint/2010/main" val="1381163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dirty="0" smtClean="0"/>
              <a:t>Tres sistemas trabajan conjuntamente para llevar a cabo la misión del sistema nervioso: el central, el periférico y el autónomo. El sistema nervioso central es el encargado de emitir impulsos nerviosos y analizar los datos sensoriales, e incluye el encéfalo y la médula espinal. </a:t>
            </a:r>
          </a:p>
          <a:p>
            <a:endParaRPr lang="es-MX" dirty="0"/>
          </a:p>
        </p:txBody>
      </p:sp>
      <p:sp>
        <p:nvSpPr>
          <p:cNvPr id="4" name="3 Marcador de número de diapositiva"/>
          <p:cNvSpPr>
            <a:spLocks noGrp="1"/>
          </p:cNvSpPr>
          <p:nvPr>
            <p:ph type="sldNum" sz="quarter" idx="10"/>
          </p:nvPr>
        </p:nvSpPr>
        <p:spPr/>
        <p:txBody>
          <a:bodyPr/>
          <a:lstStyle/>
          <a:p>
            <a:fld id="{7D6C7081-A2CC-4E9E-A37D-675C7AC47C57}" type="slidenum">
              <a:rPr lang="es-MX" smtClean="0"/>
              <a:t>5</a:t>
            </a:fld>
            <a:endParaRPr lang="es-MX"/>
          </a:p>
        </p:txBody>
      </p:sp>
    </p:spTree>
    <p:extLst>
      <p:ext uri="{BB962C8B-B14F-4D97-AF65-F5344CB8AC3E}">
        <p14:creationId xmlns:p14="http://schemas.microsoft.com/office/powerpoint/2010/main" val="3979283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dirty="0" smtClean="0"/>
              <a:t>Este proceso lo realiza continuamente el sistema circulatorio. El sistema circulatorio principal está formado por el corazón y los vasos sanguíneos, que juntos mantienen el flujo de sangre continuo por todo el cuerpo transportando oxígeno y nutrientes y eliminando dióxido de carbono y productos de desecho de los tejidos periféricos. </a:t>
            </a:r>
          </a:p>
          <a:p>
            <a:endParaRPr lang="es-MX" dirty="0"/>
          </a:p>
        </p:txBody>
      </p:sp>
      <p:sp>
        <p:nvSpPr>
          <p:cNvPr id="4" name="3 Marcador de número de diapositiva"/>
          <p:cNvSpPr>
            <a:spLocks noGrp="1"/>
          </p:cNvSpPr>
          <p:nvPr>
            <p:ph type="sldNum" sz="quarter" idx="10"/>
          </p:nvPr>
        </p:nvSpPr>
        <p:spPr/>
        <p:txBody>
          <a:bodyPr/>
          <a:lstStyle/>
          <a:p>
            <a:fld id="{7D6C7081-A2CC-4E9E-A37D-675C7AC47C57}" type="slidenum">
              <a:rPr lang="es-MX" smtClean="0"/>
              <a:t>6</a:t>
            </a:fld>
            <a:endParaRPr lang="es-MX"/>
          </a:p>
        </p:txBody>
      </p:sp>
    </p:spTree>
    <p:extLst>
      <p:ext uri="{BB962C8B-B14F-4D97-AF65-F5344CB8AC3E}">
        <p14:creationId xmlns:p14="http://schemas.microsoft.com/office/powerpoint/2010/main" val="3432219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dirty="0" smtClean="0"/>
              <a:t>El punto de origen es el punto de unión en el que se fija el músculo al hueso. El punto de inserción es el punto de unión con el hueso hacia el que se mueve el músculo. </a:t>
            </a:r>
          </a:p>
          <a:p>
            <a:endParaRPr lang="es-MX" dirty="0"/>
          </a:p>
        </p:txBody>
      </p:sp>
      <p:sp>
        <p:nvSpPr>
          <p:cNvPr id="4" name="3 Marcador de número de diapositiva"/>
          <p:cNvSpPr>
            <a:spLocks noGrp="1"/>
          </p:cNvSpPr>
          <p:nvPr>
            <p:ph type="sldNum" sz="quarter" idx="10"/>
          </p:nvPr>
        </p:nvSpPr>
        <p:spPr/>
        <p:txBody>
          <a:bodyPr/>
          <a:lstStyle/>
          <a:p>
            <a:fld id="{7D6C7081-A2CC-4E9E-A37D-675C7AC47C57}" type="slidenum">
              <a:rPr lang="es-MX" smtClean="0"/>
              <a:t>7</a:t>
            </a:fld>
            <a:endParaRPr lang="es-MX"/>
          </a:p>
        </p:txBody>
      </p:sp>
    </p:spTree>
    <p:extLst>
      <p:ext uri="{BB962C8B-B14F-4D97-AF65-F5344CB8AC3E}">
        <p14:creationId xmlns:p14="http://schemas.microsoft.com/office/powerpoint/2010/main" val="21266038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smtClean="0"/>
              <a:t>El mundo se percibe gracias a una serie de mensajes cifrados (impulsos eléctricos) que se envían al cerebro a través de los órganos sensoriales. Nuestra percepción está principalmente desarrollada por la muestra de sonidos que entra en el oído y la muestra de luz que perciben los ojos. Sin embargo, la sensación de tacto, gusto y olfato también son importantes para la percepción del mundo que nos rodea.</a:t>
            </a:r>
          </a:p>
          <a:p>
            <a:endParaRPr lang="es-MX" dirty="0" smtClean="0"/>
          </a:p>
          <a:p>
            <a:endParaRPr lang="es-MX" dirty="0"/>
          </a:p>
        </p:txBody>
      </p:sp>
      <p:sp>
        <p:nvSpPr>
          <p:cNvPr id="4" name="3 Marcador de número de diapositiva"/>
          <p:cNvSpPr>
            <a:spLocks noGrp="1"/>
          </p:cNvSpPr>
          <p:nvPr>
            <p:ph type="sldNum" sz="quarter" idx="10"/>
          </p:nvPr>
        </p:nvSpPr>
        <p:spPr/>
        <p:txBody>
          <a:bodyPr/>
          <a:lstStyle/>
          <a:p>
            <a:fld id="{7D6C7081-A2CC-4E9E-A37D-675C7AC47C57}" type="slidenum">
              <a:rPr lang="es-MX" smtClean="0"/>
              <a:t>8</a:t>
            </a:fld>
            <a:endParaRPr lang="es-MX"/>
          </a:p>
        </p:txBody>
      </p:sp>
    </p:spTree>
    <p:extLst>
      <p:ext uri="{BB962C8B-B14F-4D97-AF65-F5344CB8AC3E}">
        <p14:creationId xmlns:p14="http://schemas.microsoft.com/office/powerpoint/2010/main" val="80067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sz="1200" dirty="0" smtClean="0"/>
              <a:t>Otras glándulas descargan sus secreciones en conductos hacia un lugar concreto. </a:t>
            </a:r>
          </a:p>
          <a:p>
            <a:r>
              <a:rPr lang="es-MX" sz="1200" dirty="0" smtClean="0"/>
              <a:t>Estas glándulas se denominan exocrinas. </a:t>
            </a:r>
          </a:p>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t>Los órganos del sistema endocrino se encuentran situados en lugares del cuerpo muy separados: en la cavidad craneal, en el cuello, en la cavidad torácica, en la cavidad abdominal, en la cavidad pélvica y fuera de las cavidades del cuerpo. Las hormonas que liberan son muy importantes para las funciones corporales. </a:t>
            </a:r>
          </a:p>
          <a:p>
            <a:endParaRPr lang="es-MX" dirty="0"/>
          </a:p>
        </p:txBody>
      </p:sp>
      <p:sp>
        <p:nvSpPr>
          <p:cNvPr id="4" name="3 Marcador de número de diapositiva"/>
          <p:cNvSpPr>
            <a:spLocks noGrp="1"/>
          </p:cNvSpPr>
          <p:nvPr>
            <p:ph type="sldNum" sz="quarter" idx="10"/>
          </p:nvPr>
        </p:nvSpPr>
        <p:spPr/>
        <p:txBody>
          <a:bodyPr/>
          <a:lstStyle/>
          <a:p>
            <a:fld id="{7D6C7081-A2CC-4E9E-A37D-675C7AC47C57}" type="slidenum">
              <a:rPr lang="es-MX" smtClean="0"/>
              <a:t>9</a:t>
            </a:fld>
            <a:endParaRPr lang="es-MX"/>
          </a:p>
        </p:txBody>
      </p:sp>
    </p:spTree>
    <p:extLst>
      <p:ext uri="{BB962C8B-B14F-4D97-AF65-F5344CB8AC3E}">
        <p14:creationId xmlns:p14="http://schemas.microsoft.com/office/powerpoint/2010/main" val="14721875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dirty="0" smtClean="0"/>
              <a:t>Solamente hay un hueso, el </a:t>
            </a:r>
            <a:r>
              <a:rPr lang="es-MX" dirty="0" err="1" smtClean="0"/>
              <a:t>hiodes</a:t>
            </a:r>
            <a:r>
              <a:rPr lang="es-MX" dirty="0" smtClean="0"/>
              <a:t>, que no está conectado directamente a otro hueso a través de una articulación. </a:t>
            </a:r>
          </a:p>
          <a:p>
            <a:endParaRPr lang="es-MX" dirty="0"/>
          </a:p>
        </p:txBody>
      </p:sp>
      <p:sp>
        <p:nvSpPr>
          <p:cNvPr id="4" name="3 Marcador de número de diapositiva"/>
          <p:cNvSpPr>
            <a:spLocks noGrp="1"/>
          </p:cNvSpPr>
          <p:nvPr>
            <p:ph type="sldNum" sz="quarter" idx="10"/>
          </p:nvPr>
        </p:nvSpPr>
        <p:spPr/>
        <p:txBody>
          <a:bodyPr/>
          <a:lstStyle/>
          <a:p>
            <a:fld id="{7D6C7081-A2CC-4E9E-A37D-675C7AC47C57}" type="slidenum">
              <a:rPr lang="es-MX" smtClean="0"/>
              <a:t>10</a:t>
            </a:fld>
            <a:endParaRPr lang="es-MX"/>
          </a:p>
        </p:txBody>
      </p:sp>
    </p:spTree>
    <p:extLst>
      <p:ext uri="{BB962C8B-B14F-4D97-AF65-F5344CB8AC3E}">
        <p14:creationId xmlns:p14="http://schemas.microsoft.com/office/powerpoint/2010/main" val="2824065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dirty="0" smtClean="0"/>
              <a:t>El tracto digestivo comienza en la boca, donde la mandíbula y la lengua comienzan a deshacer el alimento con la ayuda de la saliva secretada por las glándulas salivares. El alimento masticado, combinado con la saliva, se ingiere y se transporta por el esófago mediante movimientos peristálticos (contráctiles) hasta el estómago. </a:t>
            </a:r>
          </a:p>
          <a:p>
            <a:endParaRPr lang="es-MX" dirty="0"/>
          </a:p>
        </p:txBody>
      </p:sp>
      <p:sp>
        <p:nvSpPr>
          <p:cNvPr id="4" name="3 Marcador de número de diapositiva"/>
          <p:cNvSpPr>
            <a:spLocks noGrp="1"/>
          </p:cNvSpPr>
          <p:nvPr>
            <p:ph type="sldNum" sz="quarter" idx="10"/>
          </p:nvPr>
        </p:nvSpPr>
        <p:spPr/>
        <p:txBody>
          <a:bodyPr/>
          <a:lstStyle/>
          <a:p>
            <a:fld id="{7D6C7081-A2CC-4E9E-A37D-675C7AC47C57}" type="slidenum">
              <a:rPr lang="es-MX" smtClean="0"/>
              <a:t>11</a:t>
            </a:fld>
            <a:endParaRPr lang="es-MX"/>
          </a:p>
        </p:txBody>
      </p:sp>
    </p:spTree>
    <p:extLst>
      <p:ext uri="{BB962C8B-B14F-4D97-AF65-F5344CB8AC3E}">
        <p14:creationId xmlns:p14="http://schemas.microsoft.com/office/powerpoint/2010/main" val="153926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8" name="27 Marcador de fecha"/>
          <p:cNvSpPr>
            <a:spLocks noGrp="1"/>
          </p:cNvSpPr>
          <p:nvPr>
            <p:ph type="dt" sz="half" idx="10"/>
          </p:nvPr>
        </p:nvSpPr>
        <p:spPr/>
        <p:txBody>
          <a:bodyPr/>
          <a:lstStyle>
            <a:extLst/>
          </a:lstStyle>
          <a:p>
            <a:fld id="{51C4686D-EB05-461F-9048-AC8115E8AEDF}" type="datetimeFigureOut">
              <a:rPr lang="es-MX" smtClean="0"/>
              <a:pPr/>
              <a:t>19/03/2011</a:t>
            </a:fld>
            <a:endParaRPr lang="es-MX"/>
          </a:p>
        </p:txBody>
      </p:sp>
      <p:sp>
        <p:nvSpPr>
          <p:cNvPr id="17" name="16 Marcador de pie de página"/>
          <p:cNvSpPr>
            <a:spLocks noGrp="1"/>
          </p:cNvSpPr>
          <p:nvPr>
            <p:ph type="ftr" sz="quarter" idx="11"/>
          </p:nvPr>
        </p:nvSpPr>
        <p:spPr/>
        <p:txBody>
          <a:bodyPr/>
          <a:lstStyle>
            <a:extLst/>
          </a:lstStyle>
          <a:p>
            <a:endParaRPr lang="es-MX"/>
          </a:p>
        </p:txBody>
      </p:sp>
      <p:sp>
        <p:nvSpPr>
          <p:cNvPr id="29" name="28 Marcador de número de diapositiva"/>
          <p:cNvSpPr>
            <a:spLocks noGrp="1"/>
          </p:cNvSpPr>
          <p:nvPr>
            <p:ph type="sldNum" sz="quarter" idx="12"/>
          </p:nvPr>
        </p:nvSpPr>
        <p:spPr/>
        <p:txBody>
          <a:bodyPr/>
          <a:lstStyle>
            <a:extLst/>
          </a:lstStyle>
          <a:p>
            <a:fld id="{7AE42626-3D55-4A37-AB56-CC11A0C0AC7F}" type="slidenum">
              <a:rPr lang="es-MX" smtClean="0"/>
              <a:pPr/>
              <a:t>‹Nº›</a:t>
            </a:fld>
            <a:endParaRPr lang="es-MX"/>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51C4686D-EB05-461F-9048-AC8115E8AEDF}" type="datetimeFigureOut">
              <a:rPr lang="es-MX" smtClean="0"/>
              <a:pPr/>
              <a:t>19/03/2011</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7AE42626-3D55-4A37-AB56-CC11A0C0AC7F}"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51C4686D-EB05-461F-9048-AC8115E8AEDF}" type="datetimeFigureOut">
              <a:rPr lang="es-MX" smtClean="0"/>
              <a:pPr/>
              <a:t>19/03/2011</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7AE42626-3D55-4A37-AB56-CC11A0C0AC7F}"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51C4686D-EB05-461F-9048-AC8115E8AEDF}" type="datetimeFigureOut">
              <a:rPr lang="es-MX" smtClean="0"/>
              <a:pPr/>
              <a:t>19/03/2011</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7AE42626-3D55-4A37-AB56-CC11A0C0AC7F}"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51C4686D-EB05-461F-9048-AC8115E8AEDF}" type="datetimeFigureOut">
              <a:rPr lang="es-MX" smtClean="0"/>
              <a:pPr/>
              <a:t>19/03/2011</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7AE42626-3D55-4A37-AB56-CC11A0C0AC7F}" type="slidenum">
              <a:rPr lang="es-MX" smtClean="0"/>
              <a:pPr/>
              <a:t>‹Nº›</a:t>
            </a:fld>
            <a:endParaRPr lang="es-MX"/>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s-ES" smtClean="0"/>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51C4686D-EB05-461F-9048-AC8115E8AEDF}" type="datetimeFigureOut">
              <a:rPr lang="es-MX" smtClean="0"/>
              <a:pPr/>
              <a:t>19/03/2011</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7AE42626-3D55-4A37-AB56-CC11A0C0AC7F}"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504824" y="512064"/>
            <a:ext cx="7772400" cy="914400"/>
          </a:xfrm>
        </p:spPr>
        <p:txBody>
          <a:bodyPr anchor="t"/>
          <a:lstStyle>
            <a:lvl1pPr>
              <a:defRPr sz="400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51C4686D-EB05-461F-9048-AC8115E8AEDF}" type="datetimeFigureOut">
              <a:rPr lang="es-MX" smtClean="0"/>
              <a:pPr/>
              <a:t>19/03/2011</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7AE42626-3D55-4A37-AB56-CC11A0C0AC7F}" type="slidenum">
              <a:rPr lang="es-MX" smtClean="0"/>
              <a:pPr/>
              <a:t>‹Nº›</a:t>
            </a:fld>
            <a:endParaRPr lang="es-MX"/>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51C4686D-EB05-461F-9048-AC8115E8AEDF}" type="datetimeFigureOut">
              <a:rPr lang="es-MX" smtClean="0"/>
              <a:pPr/>
              <a:t>19/03/2011</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7AE42626-3D55-4A37-AB56-CC11A0C0AC7F}"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51C4686D-EB05-461F-9048-AC8115E8AEDF}" type="datetimeFigureOut">
              <a:rPr lang="es-MX" smtClean="0"/>
              <a:pPr/>
              <a:t>19/03/2011</a:t>
            </a:fld>
            <a:endParaRPr lang="es-MX"/>
          </a:p>
        </p:txBody>
      </p:sp>
      <p:sp>
        <p:nvSpPr>
          <p:cNvPr id="3" name="2 Marcador de pie de página"/>
          <p:cNvSpPr>
            <a:spLocks noGrp="1"/>
          </p:cNvSpPr>
          <p:nvPr>
            <p:ph type="ftr" sz="quarter" idx="11"/>
          </p:nvPr>
        </p:nvSpPr>
        <p:spPr/>
        <p:txBody>
          <a:bodyPr/>
          <a:lstStyle>
            <a:extLst/>
          </a:lstStyle>
          <a:p>
            <a:endParaRPr lang="es-MX"/>
          </a:p>
        </p:txBody>
      </p:sp>
      <p:sp>
        <p:nvSpPr>
          <p:cNvPr id="4" name="3 Marcador de número de diapositiva"/>
          <p:cNvSpPr>
            <a:spLocks noGrp="1"/>
          </p:cNvSpPr>
          <p:nvPr>
            <p:ph type="sldNum" sz="quarter" idx="12"/>
          </p:nvPr>
        </p:nvSpPr>
        <p:spPr/>
        <p:txBody>
          <a:bodyPr/>
          <a:lstStyle>
            <a:extLst/>
          </a:lstStyle>
          <a:p>
            <a:fld id="{7AE42626-3D55-4A37-AB56-CC11A0C0AC7F}"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51C4686D-EB05-461F-9048-AC8115E8AEDF}" type="datetimeFigureOut">
              <a:rPr lang="es-MX" smtClean="0"/>
              <a:pPr/>
              <a:t>19/03/2011</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7AE42626-3D55-4A37-AB56-CC11A0C0AC7F}"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p:spPr>
        <p:txBody>
          <a:bodyPr/>
          <a:lstStyle>
            <a:extLst/>
          </a:lstStyle>
          <a:p>
            <a:fld id="{51C4686D-EB05-461F-9048-AC8115E8AEDF}" type="datetimeFigureOut">
              <a:rPr lang="es-MX" smtClean="0"/>
              <a:pPr/>
              <a:t>19/03/2011</a:t>
            </a:fld>
            <a:endParaRPr lang="es-MX"/>
          </a:p>
        </p:txBody>
      </p:sp>
      <p:sp>
        <p:nvSpPr>
          <p:cNvPr id="6" name="5 Marcador de pie de página"/>
          <p:cNvSpPr>
            <a:spLocks noGrp="1"/>
          </p:cNvSpPr>
          <p:nvPr>
            <p:ph type="ftr" sz="quarter" idx="11"/>
          </p:nvPr>
        </p:nvSpPr>
        <p:spPr>
          <a:xfrm>
            <a:off x="914400" y="55499"/>
            <a:ext cx="5562600" cy="365125"/>
          </a:xfrm>
        </p:spPr>
        <p:txBody>
          <a:bodyPr/>
          <a:lstStyle>
            <a:extLst/>
          </a:lstStyle>
          <a:p>
            <a:endParaRPr lang="es-MX"/>
          </a:p>
        </p:txBody>
      </p:sp>
      <p:sp>
        <p:nvSpPr>
          <p:cNvPr id="7" name="6 Marcador de número de diapositiva"/>
          <p:cNvSpPr>
            <a:spLocks noGrp="1"/>
          </p:cNvSpPr>
          <p:nvPr>
            <p:ph type="sldNum" sz="quarter" idx="12"/>
          </p:nvPr>
        </p:nvSpPr>
        <p:spPr>
          <a:xfrm>
            <a:off x="8610600" y="55499"/>
            <a:ext cx="457200" cy="365125"/>
          </a:xfrm>
        </p:spPr>
        <p:txBody>
          <a:bodyPr/>
          <a:lstStyle>
            <a:extLst/>
          </a:lstStyle>
          <a:p>
            <a:fld id="{7AE42626-3D55-4A37-AB56-CC11A0C0AC7F}"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51C4686D-EB05-461F-9048-AC8115E8AEDF}" type="datetimeFigureOut">
              <a:rPr lang="es-MX" smtClean="0"/>
              <a:pPr/>
              <a:t>19/03/2011</a:t>
            </a:fld>
            <a:endParaRPr lang="es-MX"/>
          </a:p>
        </p:txBody>
      </p:sp>
      <p:sp>
        <p:nvSpPr>
          <p:cNvPr id="3" name="2 Marcador de pie de página"/>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s-MX"/>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AE42626-3D55-4A37-AB56-CC11A0C0AC7F}" type="slidenum">
              <a:rPr lang="es-MX" smtClean="0"/>
              <a:pPr/>
              <a:t>‹Nº›</a:t>
            </a:fld>
            <a:endParaRPr lang="es-MX"/>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42910" y="1643050"/>
            <a:ext cx="7772400" cy="1470025"/>
          </a:xfrm>
        </p:spPr>
        <p:txBody>
          <a:bodyPr/>
          <a:lstStyle/>
          <a:p>
            <a:r>
              <a:rPr lang="es-MX" dirty="0" smtClean="0"/>
              <a:t>El cuerpo humano</a:t>
            </a:r>
            <a:endParaRPr lang="es-MX" dirty="0"/>
          </a:p>
        </p:txBody>
      </p:sp>
      <p:pic>
        <p:nvPicPr>
          <p:cNvPr id="1026" name="Picture 2" descr="http://www.yeatsvision.com/images/Vitruvian.jpg"/>
          <p:cNvPicPr>
            <a:picLocks noChangeAspect="1" noChangeArrowheads="1"/>
          </p:cNvPicPr>
          <p:nvPr/>
        </p:nvPicPr>
        <p:blipFill>
          <a:blip r:embed="rId2"/>
          <a:srcRect/>
          <a:stretch>
            <a:fillRect/>
          </a:stretch>
        </p:blipFill>
        <p:spPr bwMode="auto">
          <a:xfrm>
            <a:off x="3000364" y="3071810"/>
            <a:ext cx="3000396" cy="3000396"/>
          </a:xfrm>
          <a:prstGeom prst="rect">
            <a:avLst/>
          </a:prstGeom>
          <a:ln>
            <a:noFill/>
          </a:ln>
          <a:effectLst>
            <a:softEdge rad="112500"/>
          </a:effectLst>
          <a:scene3d>
            <a:camera prst="orthographicFront"/>
            <a:lightRig rig="threePt" dir="t"/>
          </a:scene3d>
          <a:sp3d>
            <a:bevelT w="165100" prst="coolSlant"/>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Esqueleto</a:t>
            </a:r>
            <a:br>
              <a:rPr lang="es-MX" dirty="0" smtClean="0"/>
            </a:br>
            <a:endParaRPr lang="es-MX" dirty="0"/>
          </a:p>
        </p:txBody>
      </p:sp>
      <p:sp>
        <p:nvSpPr>
          <p:cNvPr id="3" name="2 Marcador de contenido"/>
          <p:cNvSpPr>
            <a:spLocks noGrp="1"/>
          </p:cNvSpPr>
          <p:nvPr>
            <p:ph idx="1"/>
          </p:nvPr>
        </p:nvSpPr>
        <p:spPr/>
        <p:txBody>
          <a:bodyPr>
            <a:normAutofit lnSpcReduction="10000"/>
          </a:bodyPr>
          <a:lstStyle/>
          <a:p>
            <a:r>
              <a:rPr lang="es-MX" dirty="0" smtClean="0"/>
              <a:t>El esqueleto es el armazón de la anatomía humana que soporta el cuerpo y protege sus órganos internos. </a:t>
            </a:r>
            <a:endParaRPr lang="es-MX" dirty="0" smtClean="0"/>
          </a:p>
          <a:p>
            <a:pPr marL="68580" indent="0">
              <a:buNone/>
            </a:pPr>
            <a:endParaRPr lang="es-MX" dirty="0" smtClean="0"/>
          </a:p>
          <a:p>
            <a:r>
              <a:rPr lang="es-MX" dirty="0" smtClean="0"/>
              <a:t>Está </a:t>
            </a:r>
            <a:r>
              <a:rPr lang="es-MX" dirty="0" smtClean="0"/>
              <a:t>formado por 206 huesos, la mitad de los cuales se encuentran en las manos y en los pies. </a:t>
            </a:r>
            <a:endParaRPr lang="es-MX" dirty="0" smtClean="0"/>
          </a:p>
          <a:p>
            <a:pPr marL="68580" indent="0">
              <a:buNone/>
            </a:pPr>
            <a:endParaRPr lang="es-MX" dirty="0" smtClean="0"/>
          </a:p>
          <a:p>
            <a:r>
              <a:rPr lang="es-MX" dirty="0" smtClean="0"/>
              <a:t>La mayoría de los huesos están conectados a otros huesos en articulaciones </a:t>
            </a:r>
            <a:r>
              <a:rPr lang="es-MX" dirty="0" smtClean="0"/>
              <a:t>flexibles. </a:t>
            </a:r>
            <a:endParaRPr lang="es-MX"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Sistema Digestivo</a:t>
            </a:r>
            <a:endParaRPr lang="es-MX" dirty="0"/>
          </a:p>
        </p:txBody>
      </p:sp>
      <p:sp>
        <p:nvSpPr>
          <p:cNvPr id="3" name="2 Marcador de contenido"/>
          <p:cNvSpPr>
            <a:spLocks noGrp="1"/>
          </p:cNvSpPr>
          <p:nvPr>
            <p:ph idx="1"/>
          </p:nvPr>
        </p:nvSpPr>
        <p:spPr/>
        <p:txBody>
          <a:bodyPr>
            <a:normAutofit/>
          </a:bodyPr>
          <a:lstStyle/>
          <a:p>
            <a:r>
              <a:rPr lang="es-MX" sz="3600" dirty="0" smtClean="0"/>
              <a:t>El sistema digestivo tiene la función </a:t>
            </a:r>
            <a:r>
              <a:rPr lang="es-MX" sz="3600" dirty="0" smtClean="0"/>
              <a:t>de:</a:t>
            </a:r>
          </a:p>
          <a:p>
            <a:pPr lvl="1"/>
            <a:r>
              <a:rPr lang="es-MX" sz="3200" dirty="0" smtClean="0"/>
              <a:t>procesar </a:t>
            </a:r>
            <a:r>
              <a:rPr lang="es-MX" sz="3200" dirty="0" smtClean="0"/>
              <a:t>el </a:t>
            </a:r>
            <a:r>
              <a:rPr lang="es-MX" sz="3200" dirty="0" smtClean="0"/>
              <a:t>alimento.</a:t>
            </a:r>
          </a:p>
          <a:p>
            <a:pPr lvl="1"/>
            <a:r>
              <a:rPr lang="es-MX" sz="3200" dirty="0" smtClean="0"/>
              <a:t>Separar las sustancias </a:t>
            </a:r>
            <a:r>
              <a:rPr lang="es-MX" sz="3200" dirty="0" smtClean="0"/>
              <a:t>que necesita el </a:t>
            </a:r>
            <a:r>
              <a:rPr lang="es-MX" sz="3200" dirty="0" smtClean="0"/>
              <a:t>cuerpo.</a:t>
            </a:r>
          </a:p>
          <a:p>
            <a:pPr lvl="1"/>
            <a:r>
              <a:rPr lang="es-MX" sz="3200" dirty="0" smtClean="0"/>
              <a:t>Introducir </a:t>
            </a:r>
            <a:r>
              <a:rPr lang="es-MX" sz="3200" dirty="0" smtClean="0"/>
              <a:t>todo en la corriente sanguínea de modo que lo pueda utilizar el cuerpo.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Temario</a:t>
            </a:r>
            <a:endParaRPr lang="es-MX" dirty="0"/>
          </a:p>
        </p:txBody>
      </p:sp>
      <p:sp>
        <p:nvSpPr>
          <p:cNvPr id="3" name="2 Marcador de contenido"/>
          <p:cNvSpPr>
            <a:spLocks noGrp="1"/>
          </p:cNvSpPr>
          <p:nvPr>
            <p:ph idx="1"/>
          </p:nvPr>
        </p:nvSpPr>
        <p:spPr/>
        <p:txBody>
          <a:bodyPr>
            <a:normAutofit lnSpcReduction="10000"/>
          </a:bodyPr>
          <a:lstStyle/>
          <a:p>
            <a:r>
              <a:rPr lang="es-ES" dirty="0" smtClean="0"/>
              <a:t>El esqueleto</a:t>
            </a:r>
          </a:p>
          <a:p>
            <a:r>
              <a:rPr lang="es-ES" dirty="0" smtClean="0"/>
              <a:t>El sistema muscular</a:t>
            </a:r>
          </a:p>
          <a:p>
            <a:r>
              <a:rPr lang="es-ES" dirty="0" smtClean="0"/>
              <a:t>El sistema respiratorio</a:t>
            </a:r>
          </a:p>
          <a:p>
            <a:r>
              <a:rPr lang="es-ES" dirty="0" smtClean="0"/>
              <a:t>El sistema digestivo</a:t>
            </a:r>
          </a:p>
          <a:p>
            <a:r>
              <a:rPr lang="es-ES" dirty="0" smtClean="0"/>
              <a:t>El sistema cardiovascular</a:t>
            </a:r>
          </a:p>
          <a:p>
            <a:r>
              <a:rPr lang="es-ES" dirty="0" smtClean="0"/>
              <a:t>El sistema nervioso</a:t>
            </a:r>
          </a:p>
          <a:p>
            <a:r>
              <a:rPr lang="es-ES" dirty="0" smtClean="0"/>
              <a:t>Órganos sensoriales</a:t>
            </a:r>
          </a:p>
          <a:p>
            <a:r>
              <a:rPr lang="es-ES" dirty="0" smtClean="0"/>
              <a:t>El sistema linfático</a:t>
            </a:r>
          </a:p>
          <a:p>
            <a:r>
              <a:rPr lang="es-ES" dirty="0" smtClean="0"/>
              <a:t>El sistema endocrino</a:t>
            </a: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Sistema linfático</a:t>
            </a:r>
            <a:endParaRPr lang="es-MX" dirty="0"/>
          </a:p>
        </p:txBody>
      </p:sp>
      <p:sp>
        <p:nvSpPr>
          <p:cNvPr id="3" name="2 Marcador de contenido"/>
          <p:cNvSpPr>
            <a:spLocks noGrp="1"/>
          </p:cNvSpPr>
          <p:nvPr>
            <p:ph idx="1"/>
          </p:nvPr>
        </p:nvSpPr>
        <p:spPr/>
        <p:txBody>
          <a:bodyPr>
            <a:normAutofit/>
          </a:bodyPr>
          <a:lstStyle/>
          <a:p>
            <a:r>
              <a:rPr lang="es-MX" dirty="0" smtClean="0"/>
              <a:t>El sistema linfático no es un sistema separado del organismo. </a:t>
            </a:r>
            <a:endParaRPr lang="es-MX" dirty="0" smtClean="0"/>
          </a:p>
          <a:p>
            <a:r>
              <a:rPr lang="es-MX" dirty="0" smtClean="0"/>
              <a:t>Se </a:t>
            </a:r>
            <a:r>
              <a:rPr lang="es-MX" dirty="0" smtClean="0"/>
              <a:t>considera parte del sistema circulatorio porque lo constituye la linfa, un fluido móvil que proviene de la sangre y vuelve a ella por medio de los vasos linfáticos.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Sistema Respiratorio</a:t>
            </a:r>
            <a:endParaRPr lang="es-MX" dirty="0"/>
          </a:p>
        </p:txBody>
      </p:sp>
      <p:sp>
        <p:nvSpPr>
          <p:cNvPr id="3" name="2 Marcador de contenido"/>
          <p:cNvSpPr>
            <a:spLocks noGrp="1"/>
          </p:cNvSpPr>
          <p:nvPr>
            <p:ph idx="1"/>
          </p:nvPr>
        </p:nvSpPr>
        <p:spPr>
          <a:xfrm>
            <a:off x="914400" y="1783560"/>
            <a:ext cx="7772400" cy="4717274"/>
          </a:xfrm>
        </p:spPr>
        <p:txBody>
          <a:bodyPr>
            <a:noAutofit/>
          </a:bodyPr>
          <a:lstStyle/>
          <a:p>
            <a:r>
              <a:rPr lang="es-MX" sz="3600" dirty="0" smtClean="0"/>
              <a:t>El sistema respiratorio es el responsable de aportar oxígeno a la sangre y expulsar los gases de </a:t>
            </a:r>
            <a:r>
              <a:rPr lang="es-MX" sz="3600" dirty="0" smtClean="0"/>
              <a:t>desecho. </a:t>
            </a:r>
            <a:endParaRPr lang="es-MX" sz="3600" dirty="0" smtClean="0"/>
          </a:p>
          <a:p>
            <a:r>
              <a:rPr lang="es-MX" sz="3600" dirty="0" smtClean="0"/>
              <a:t>Las estructuras </a:t>
            </a:r>
            <a:r>
              <a:rPr lang="es-MX" sz="3600" dirty="0" smtClean="0"/>
              <a:t>del </a:t>
            </a:r>
            <a:r>
              <a:rPr lang="es-MX" sz="3600" dirty="0" smtClean="0"/>
              <a:t>sistema respiratorio están combinadas </a:t>
            </a:r>
            <a:r>
              <a:rPr lang="es-MX" sz="3600" dirty="0" smtClean="0"/>
              <a:t>con:</a:t>
            </a:r>
          </a:p>
          <a:p>
            <a:pPr lvl="1"/>
            <a:r>
              <a:rPr lang="es-MX" sz="3200" dirty="0" smtClean="0"/>
              <a:t>los </a:t>
            </a:r>
            <a:r>
              <a:rPr lang="es-MX" sz="3200" dirty="0" smtClean="0"/>
              <a:t>órganos </a:t>
            </a:r>
            <a:r>
              <a:rPr lang="es-MX" sz="3200" dirty="0" smtClean="0"/>
              <a:t>del </a:t>
            </a:r>
            <a:r>
              <a:rPr lang="es-MX" sz="3200" dirty="0" smtClean="0"/>
              <a:t>olfato y el </a:t>
            </a:r>
            <a:r>
              <a:rPr lang="es-MX" sz="3200" dirty="0" smtClean="0"/>
              <a:t>gusto</a:t>
            </a:r>
          </a:p>
          <a:p>
            <a:pPr lvl="1"/>
            <a:r>
              <a:rPr lang="es-MX" sz="3200" dirty="0" smtClean="0"/>
              <a:t>el </a:t>
            </a:r>
            <a:r>
              <a:rPr lang="es-MX" sz="3200" dirty="0" smtClean="0"/>
              <a:t>sistema </a:t>
            </a:r>
            <a:r>
              <a:rPr lang="es-MX" sz="3200" dirty="0" smtClean="0"/>
              <a:t>digestivo</a:t>
            </a:r>
            <a:endParaRPr lang="es-MX" sz="32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Sistema Nervioso</a:t>
            </a:r>
            <a:endParaRPr lang="es-MX" dirty="0"/>
          </a:p>
        </p:txBody>
      </p:sp>
      <p:sp>
        <p:nvSpPr>
          <p:cNvPr id="3" name="2 Marcador de contenido"/>
          <p:cNvSpPr>
            <a:spLocks noGrp="1"/>
          </p:cNvSpPr>
          <p:nvPr>
            <p:ph idx="1"/>
          </p:nvPr>
        </p:nvSpPr>
        <p:spPr/>
        <p:txBody>
          <a:bodyPr>
            <a:normAutofit/>
          </a:bodyPr>
          <a:lstStyle/>
          <a:p>
            <a:r>
              <a:rPr lang="es-MX" dirty="0" smtClean="0"/>
              <a:t>El sistema nervioso del cuerpo humano se encarga </a:t>
            </a:r>
            <a:r>
              <a:rPr lang="es-MX" dirty="0" smtClean="0"/>
              <a:t>de:</a:t>
            </a:r>
          </a:p>
          <a:p>
            <a:pPr lvl="1"/>
            <a:r>
              <a:rPr lang="es-MX" dirty="0" smtClean="0"/>
              <a:t>enviar</a:t>
            </a:r>
            <a:r>
              <a:rPr lang="es-MX" dirty="0" smtClean="0"/>
              <a:t>, </a:t>
            </a:r>
            <a:endParaRPr lang="es-MX" dirty="0" smtClean="0"/>
          </a:p>
          <a:p>
            <a:pPr lvl="1"/>
            <a:r>
              <a:rPr lang="es-MX" dirty="0" smtClean="0"/>
              <a:t>recibir </a:t>
            </a:r>
            <a:r>
              <a:rPr lang="es-MX" dirty="0" smtClean="0"/>
              <a:t>y </a:t>
            </a:r>
            <a:endParaRPr lang="es-MX" dirty="0" smtClean="0"/>
          </a:p>
          <a:p>
            <a:pPr lvl="1"/>
            <a:r>
              <a:rPr lang="es-MX" dirty="0" smtClean="0"/>
              <a:t>procesar </a:t>
            </a:r>
            <a:r>
              <a:rPr lang="es-MX" dirty="0" smtClean="0"/>
              <a:t>los impulsos nerviosos. </a:t>
            </a:r>
            <a:endParaRPr lang="es-MX" dirty="0" smtClean="0"/>
          </a:p>
          <a:p>
            <a:pPr marL="454914" lvl="1" indent="0">
              <a:buNone/>
            </a:pPr>
            <a:endParaRPr lang="es-MX" dirty="0" smtClean="0"/>
          </a:p>
          <a:p>
            <a:r>
              <a:rPr lang="es-MX" dirty="0" smtClean="0"/>
              <a:t>El </a:t>
            </a:r>
            <a:r>
              <a:rPr lang="es-MX" dirty="0" smtClean="0"/>
              <a:t>funcionamiento de todos los músculos y órganos del cuerpo depende de estos impulsos. </a:t>
            </a:r>
            <a:endParaRPr lang="es-MX"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Sistema Cardiovascular</a:t>
            </a:r>
            <a:endParaRPr lang="es-MX" dirty="0"/>
          </a:p>
        </p:txBody>
      </p:sp>
      <p:sp>
        <p:nvSpPr>
          <p:cNvPr id="3" name="2 Marcador de contenido"/>
          <p:cNvSpPr>
            <a:spLocks noGrp="1"/>
          </p:cNvSpPr>
          <p:nvPr>
            <p:ph idx="1"/>
          </p:nvPr>
        </p:nvSpPr>
        <p:spPr/>
        <p:txBody>
          <a:bodyPr>
            <a:normAutofit/>
          </a:bodyPr>
          <a:lstStyle/>
          <a:p>
            <a:r>
              <a:rPr lang="es-MX" dirty="0" smtClean="0"/>
              <a:t>Para que el cuerpo se mantenga con vida, cada una de sus células debe recibir un aporte continuo de alimento y oxígeno. </a:t>
            </a:r>
            <a:endParaRPr lang="es-MX" dirty="0" smtClean="0"/>
          </a:p>
          <a:p>
            <a:endParaRPr lang="es-MX" dirty="0" smtClean="0"/>
          </a:p>
          <a:p>
            <a:r>
              <a:rPr lang="es-MX" dirty="0" smtClean="0"/>
              <a:t>A </a:t>
            </a:r>
            <a:r>
              <a:rPr lang="es-MX" dirty="0" smtClean="0"/>
              <a:t>la vez, debe recogerse el dióxido de carbono y otros materiales producidos por estas células para eliminarlos del cuerpo. </a:t>
            </a:r>
            <a:endParaRPr lang="es-MX"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Sistema Muscular</a:t>
            </a:r>
            <a:endParaRPr lang="es-MX" dirty="0"/>
          </a:p>
        </p:txBody>
      </p:sp>
      <p:sp>
        <p:nvSpPr>
          <p:cNvPr id="3" name="2 Marcador de contenido"/>
          <p:cNvSpPr>
            <a:spLocks noGrp="1"/>
          </p:cNvSpPr>
          <p:nvPr>
            <p:ph idx="1"/>
          </p:nvPr>
        </p:nvSpPr>
        <p:spPr/>
        <p:txBody>
          <a:bodyPr>
            <a:normAutofit/>
          </a:bodyPr>
          <a:lstStyle/>
          <a:p>
            <a:r>
              <a:rPr lang="es-MX" dirty="0" smtClean="0"/>
              <a:t>El cuerpo humano contiene más de 650 músculos individuales fijados al esqueleto, que proporcionan el impulso necesario para realizar movimientos. </a:t>
            </a:r>
            <a:endParaRPr lang="es-MX" dirty="0" smtClean="0"/>
          </a:p>
          <a:p>
            <a:r>
              <a:rPr lang="es-MX" dirty="0" smtClean="0"/>
              <a:t>Estos </a:t>
            </a:r>
            <a:r>
              <a:rPr lang="es-MX" dirty="0" smtClean="0"/>
              <a:t>músculos constituyen alrededor del 40% del peso total del cuerpo. </a:t>
            </a:r>
            <a:endParaRPr lang="es-MX" dirty="0" smtClean="0"/>
          </a:p>
          <a:p>
            <a:r>
              <a:rPr lang="es-MX" dirty="0" smtClean="0"/>
              <a:t>El </a:t>
            </a:r>
            <a:r>
              <a:rPr lang="es-MX" dirty="0" smtClean="0"/>
              <a:t>punto de unión del músculo con los huesos o con otros músculos se denomina origen o inserción. </a:t>
            </a:r>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Órganos sensoriales</a:t>
            </a:r>
            <a:endParaRPr lang="es-MX" dirty="0"/>
          </a:p>
        </p:txBody>
      </p:sp>
      <p:sp>
        <p:nvSpPr>
          <p:cNvPr id="3" name="2 Marcador de contenido"/>
          <p:cNvSpPr>
            <a:spLocks noGrp="1"/>
          </p:cNvSpPr>
          <p:nvPr>
            <p:ph idx="1"/>
          </p:nvPr>
        </p:nvSpPr>
        <p:spPr/>
        <p:txBody>
          <a:bodyPr>
            <a:normAutofit/>
          </a:bodyPr>
          <a:lstStyle/>
          <a:p>
            <a:r>
              <a:rPr lang="es-MX" dirty="0" smtClean="0"/>
              <a:t>El sistema tegumentario </a:t>
            </a:r>
            <a:r>
              <a:rPr lang="es-MX" dirty="0" smtClean="0"/>
              <a:t>incluye:</a:t>
            </a:r>
          </a:p>
          <a:p>
            <a:pPr lvl="1"/>
            <a:r>
              <a:rPr lang="es-MX" dirty="0" smtClean="0"/>
              <a:t>la </a:t>
            </a:r>
            <a:r>
              <a:rPr lang="es-MX" dirty="0" smtClean="0"/>
              <a:t>piel, </a:t>
            </a:r>
            <a:endParaRPr lang="es-MX" dirty="0" smtClean="0"/>
          </a:p>
          <a:p>
            <a:pPr lvl="1"/>
            <a:r>
              <a:rPr lang="es-MX" dirty="0" smtClean="0"/>
              <a:t>el </a:t>
            </a:r>
            <a:r>
              <a:rPr lang="es-MX" dirty="0" smtClean="0"/>
              <a:t>pelo, </a:t>
            </a:r>
            <a:endParaRPr lang="es-MX" dirty="0" smtClean="0"/>
          </a:p>
          <a:p>
            <a:pPr lvl="1"/>
            <a:r>
              <a:rPr lang="es-MX" dirty="0" smtClean="0"/>
              <a:t>las uñas,</a:t>
            </a:r>
          </a:p>
          <a:p>
            <a:pPr lvl="1"/>
            <a:r>
              <a:rPr lang="es-MX" dirty="0" smtClean="0"/>
              <a:t>las </a:t>
            </a:r>
            <a:r>
              <a:rPr lang="es-MX" dirty="0" smtClean="0"/>
              <a:t>glándulas que cubren el cuerpo. </a:t>
            </a:r>
            <a:endParaRPr lang="es-MX" dirty="0" smtClean="0"/>
          </a:p>
          <a:p>
            <a:pPr marL="454914" lvl="1" indent="0">
              <a:buNone/>
            </a:pPr>
            <a:endParaRPr lang="es-MX" dirty="0" smtClean="0"/>
          </a:p>
          <a:p>
            <a:r>
              <a:rPr lang="es-MX" dirty="0" smtClean="0"/>
              <a:t>También </a:t>
            </a:r>
            <a:r>
              <a:rPr lang="es-MX" dirty="0" smtClean="0"/>
              <a:t>incluye los ojos, los oídos, la nariz y la boca. </a:t>
            </a:r>
            <a:endParaRPr lang="es-MX"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Sistema Endocrino</a:t>
            </a:r>
            <a:endParaRPr lang="es-MX" dirty="0"/>
          </a:p>
        </p:txBody>
      </p:sp>
      <p:sp>
        <p:nvSpPr>
          <p:cNvPr id="3" name="2 Marcador de contenido"/>
          <p:cNvSpPr>
            <a:spLocks noGrp="1"/>
          </p:cNvSpPr>
          <p:nvPr>
            <p:ph idx="1"/>
          </p:nvPr>
        </p:nvSpPr>
        <p:spPr/>
        <p:txBody>
          <a:bodyPr>
            <a:noAutofit/>
          </a:bodyPr>
          <a:lstStyle/>
          <a:p>
            <a:r>
              <a:rPr lang="es-MX" sz="3200" dirty="0" smtClean="0"/>
              <a:t>Todos los órganos del sistema endocrino son glándulas. </a:t>
            </a:r>
            <a:endParaRPr lang="es-MX" sz="3200" dirty="0" smtClean="0"/>
          </a:p>
          <a:p>
            <a:pPr marL="68580" indent="0">
              <a:buNone/>
            </a:pPr>
            <a:endParaRPr lang="es-MX" sz="3200" dirty="0" smtClean="0"/>
          </a:p>
          <a:p>
            <a:r>
              <a:rPr lang="es-MX" sz="3200" dirty="0" smtClean="0"/>
              <a:t>Son </a:t>
            </a:r>
            <a:r>
              <a:rPr lang="es-MX" sz="3200" dirty="0" smtClean="0"/>
              <a:t>diferentes del resto de las glándulas porque liberan sustancias químicas, conocidas como hormonas, en la circulación sanguínea general. </a:t>
            </a:r>
            <a:endParaRPr lang="es-MX" sz="3200"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75</TotalTime>
  <Words>872</Words>
  <Application>Microsoft Office PowerPoint</Application>
  <PresentationFormat>Presentación en pantalla (4:3)</PresentationFormat>
  <Paragraphs>75</Paragraphs>
  <Slides>11</Slides>
  <Notes>8</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Metro</vt:lpstr>
      <vt:lpstr>El cuerpo humano</vt:lpstr>
      <vt:lpstr>Temario</vt:lpstr>
      <vt:lpstr>Sistema linfático</vt:lpstr>
      <vt:lpstr>Sistema Respiratorio</vt:lpstr>
      <vt:lpstr>Sistema Nervioso</vt:lpstr>
      <vt:lpstr>Sistema Cardiovascular</vt:lpstr>
      <vt:lpstr>El Sistema Muscular</vt:lpstr>
      <vt:lpstr>Órganos sensoriales</vt:lpstr>
      <vt:lpstr>Sistema Endocrino</vt:lpstr>
      <vt:lpstr>El Esqueleto </vt:lpstr>
      <vt:lpstr>Sistema Digestivo</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cuerpo humano</dc:title>
  <dc:creator>Carlos</dc:creator>
  <cp:lastModifiedBy>Charlie</cp:lastModifiedBy>
  <cp:revision>9</cp:revision>
  <dcterms:created xsi:type="dcterms:W3CDTF">2007-04-13T16:05:33Z</dcterms:created>
  <dcterms:modified xsi:type="dcterms:W3CDTF">2011-03-19T19:46:16Z</dcterms:modified>
</cp:coreProperties>
</file>