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42" d="100"/>
          <a:sy n="42" d="100"/>
        </p:scale>
        <p:origin x="54" y="72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editar el estilo de subtítulo del patrón</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2/27/2017</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‹Nº›</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5" name="Date Placeholder 4"/>
          <p:cNvSpPr>
            <a:spLocks noGrp="1"/>
          </p:cNvSpPr>
          <p:nvPr>
            <p:ph type="dt" sz="half" idx="10"/>
          </p:nvPr>
        </p:nvSpPr>
        <p:spPr/>
        <p:txBody>
          <a:bodyPr/>
          <a:lstStyle/>
          <a:p>
            <a:fld id="{B61BEF0D-F0BB-DE4B-95CE-6DB70DBA9567}" type="datetimeFigureOut">
              <a:rPr lang="en-US" dirty="0"/>
              <a:pPr/>
              <a:t>2/27/2017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2/27/2017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s-ES"/>
              <a:t>Haga clic para modificar el estilo de título del patrón</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Editar el estilo de texto del patrón</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2/27/2017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2/27/2017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s-ES"/>
              <a:t>Haga clic para modificar el estilo de título del patrón</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el estilo de texto del patrón</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2/27/2017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s-ES"/>
              <a:t>Haga clic para modificar el estilo de título del patrón</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el estilo de texto del patrón</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2/27/2017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2/27/2017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2/27/2017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dirty="0"/>
              <a:t>2/27/2017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dirty="0"/>
              <a:t>‹Nº›</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2/27/2017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2/27/2017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‹Nº›</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2/27/2017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‹Nº›</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2/27/2017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‹Nº›</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2/27/2017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s-ES"/>
              <a:t>Haga clic para modificar el estilo de título del patrón</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5" name="Date Placeholder 4"/>
          <p:cNvSpPr>
            <a:spLocks noGrp="1"/>
          </p:cNvSpPr>
          <p:nvPr>
            <p:ph type="dt" sz="half" idx="10"/>
          </p:nvPr>
        </p:nvSpPr>
        <p:spPr/>
        <p:txBody>
          <a:bodyPr/>
          <a:lstStyle/>
          <a:p>
            <a:fld id="{B61BEF0D-F0BB-DE4B-95CE-6DB70DBA9567}" type="datetimeFigureOut">
              <a:rPr lang="en-US" dirty="0"/>
              <a:pPr/>
              <a:t>2/27/2017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‹Nº›</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s-ES"/>
              <a:t>Haga clic para modificar el estilo de título del patrón</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5" name="Date Placeholder 4"/>
          <p:cNvSpPr>
            <a:spLocks noGrp="1"/>
          </p:cNvSpPr>
          <p:nvPr>
            <p:ph type="dt" sz="half" idx="10"/>
          </p:nvPr>
        </p:nvSpPr>
        <p:spPr/>
        <p:txBody>
          <a:bodyPr/>
          <a:lstStyle/>
          <a:p>
            <a:fld id="{B61BEF0D-F0BB-DE4B-95CE-6DB70DBA9567}" type="datetimeFigureOut">
              <a:rPr lang="en-US" dirty="0"/>
              <a:pPr/>
              <a:t>2/27/2017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2/27/2017</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‹Nº›</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Resultado de imagen para perros alimentandos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45871" y="1689109"/>
            <a:ext cx="5976302" cy="3593347"/>
          </a:xfrm>
          <a:prstGeom prst="rect">
            <a:avLst/>
          </a:prstGeom>
          <a:noFill/>
          <a:extLst>
            <a:ext uri="{909E8E84-426E-40DD-AFC4-6F175D3DCCD1}">
              <a14:hiddenFill xmlns:a14="http://schemas.microsoft.com/office/drawing/2010/main">
                <a:solidFill>
                  <a:srgbClr val="FFFFFF"/>
                </a:solidFill>
              </a14:hiddenFill>
            </a:ext>
          </a:extLst>
        </p:spPr>
      </p:pic>
      <p:sp>
        <p:nvSpPr>
          <p:cNvPr id="2" name="Título 1"/>
          <p:cNvSpPr>
            <a:spLocks noGrp="1"/>
          </p:cNvSpPr>
          <p:nvPr>
            <p:ph type="ctrTitle"/>
          </p:nvPr>
        </p:nvSpPr>
        <p:spPr/>
        <p:txBody>
          <a:bodyPr/>
          <a:lstStyle/>
          <a:p>
            <a:r>
              <a:rPr lang="es-MX" dirty="0"/>
              <a:t>Alimentación canina</a:t>
            </a:r>
          </a:p>
        </p:txBody>
      </p:sp>
      <p:sp>
        <p:nvSpPr>
          <p:cNvPr id="3" name="Subtítulo 2"/>
          <p:cNvSpPr>
            <a:spLocks noGrp="1"/>
          </p:cNvSpPr>
          <p:nvPr>
            <p:ph type="subTitle" idx="1"/>
          </p:nvPr>
        </p:nvSpPr>
        <p:spPr/>
        <p:txBody>
          <a:bodyPr/>
          <a:lstStyle/>
          <a:p>
            <a:r>
              <a:rPr lang="es-MX" dirty="0"/>
              <a:t>Una dieta equilibrada y sana para tu mejor amigo</a:t>
            </a:r>
          </a:p>
        </p:txBody>
      </p:sp>
      <p:sp>
        <p:nvSpPr>
          <p:cNvPr id="4" name="Rectángulo 3"/>
          <p:cNvSpPr/>
          <p:nvPr/>
        </p:nvSpPr>
        <p:spPr>
          <a:xfrm>
            <a:off x="7790758" y="6642556"/>
            <a:ext cx="6096000" cy="215444"/>
          </a:xfrm>
          <a:prstGeom prst="rect">
            <a:avLst/>
          </a:prstGeom>
        </p:spPr>
        <p:txBody>
          <a:bodyPr>
            <a:spAutoFit/>
          </a:bodyPr>
          <a:lstStyle/>
          <a:p>
            <a:r>
              <a:rPr lang="es-MX" sz="800" dirty="0"/>
              <a:t>Imagen extraída de http://</a:t>
            </a:r>
            <a:r>
              <a:rPr lang="es-MX" sz="800" dirty="0" err="1"/>
              <a:t>nutricionistadeperros.com</a:t>
            </a:r>
            <a:r>
              <a:rPr lang="es-MX" sz="800" dirty="0"/>
              <a:t>/</a:t>
            </a:r>
            <a:r>
              <a:rPr lang="es-MX" sz="800" dirty="0" err="1"/>
              <a:t>wp-content</a:t>
            </a:r>
            <a:r>
              <a:rPr lang="es-MX" sz="800" dirty="0"/>
              <a:t>/</a:t>
            </a:r>
            <a:r>
              <a:rPr lang="es-MX" sz="800" dirty="0" err="1"/>
              <a:t>uploads</a:t>
            </a:r>
            <a:r>
              <a:rPr lang="es-MX" sz="800" dirty="0"/>
              <a:t>/2015/09/perro-y-</a:t>
            </a:r>
            <a:r>
              <a:rPr lang="es-MX" sz="800" dirty="0" err="1"/>
              <a:t>verduras.jpg</a:t>
            </a:r>
            <a:endParaRPr lang="es-MX" sz="800" dirty="0"/>
          </a:p>
        </p:txBody>
      </p:sp>
    </p:spTree>
    <p:extLst>
      <p:ext uri="{BB962C8B-B14F-4D97-AF65-F5344CB8AC3E}">
        <p14:creationId xmlns:p14="http://schemas.microsoft.com/office/powerpoint/2010/main" val="1823664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6"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wipe(down)">
                                      <p:cBhvr>
                                        <p:cTn id="14" dur="580">
                                          <p:stCondLst>
                                            <p:cond delay="0"/>
                                          </p:stCondLst>
                                        </p:cTn>
                                        <p:tgtEl>
                                          <p:spTgt spid="3">
                                            <p:txEl>
                                              <p:pRg st="0" end="0"/>
                                            </p:txEl>
                                          </p:spTgt>
                                        </p:tgtEl>
                                      </p:cBhvr>
                                    </p:animEffect>
                                    <p:anim calcmode="lin" valueType="num">
                                      <p:cBhvr>
                                        <p:cTn id="15"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20" dur="26">
                                          <p:stCondLst>
                                            <p:cond delay="650"/>
                                          </p:stCondLst>
                                        </p:cTn>
                                        <p:tgtEl>
                                          <p:spTgt spid="3">
                                            <p:txEl>
                                              <p:pRg st="0" end="0"/>
                                            </p:txEl>
                                          </p:spTgt>
                                        </p:tgtEl>
                                      </p:cBhvr>
                                      <p:to x="100000" y="60000"/>
                                    </p:animScale>
                                    <p:animScale>
                                      <p:cBhvr>
                                        <p:cTn id="21" dur="166" decel="50000">
                                          <p:stCondLst>
                                            <p:cond delay="676"/>
                                          </p:stCondLst>
                                        </p:cTn>
                                        <p:tgtEl>
                                          <p:spTgt spid="3">
                                            <p:txEl>
                                              <p:pRg st="0" end="0"/>
                                            </p:txEl>
                                          </p:spTgt>
                                        </p:tgtEl>
                                      </p:cBhvr>
                                      <p:to x="100000" y="100000"/>
                                    </p:animScale>
                                    <p:animScale>
                                      <p:cBhvr>
                                        <p:cTn id="22" dur="26">
                                          <p:stCondLst>
                                            <p:cond delay="1312"/>
                                          </p:stCondLst>
                                        </p:cTn>
                                        <p:tgtEl>
                                          <p:spTgt spid="3">
                                            <p:txEl>
                                              <p:pRg st="0" end="0"/>
                                            </p:txEl>
                                          </p:spTgt>
                                        </p:tgtEl>
                                      </p:cBhvr>
                                      <p:to x="100000" y="80000"/>
                                    </p:animScale>
                                    <p:animScale>
                                      <p:cBhvr>
                                        <p:cTn id="23" dur="166" decel="50000">
                                          <p:stCondLst>
                                            <p:cond delay="1338"/>
                                          </p:stCondLst>
                                        </p:cTn>
                                        <p:tgtEl>
                                          <p:spTgt spid="3">
                                            <p:txEl>
                                              <p:pRg st="0" end="0"/>
                                            </p:txEl>
                                          </p:spTgt>
                                        </p:tgtEl>
                                      </p:cBhvr>
                                      <p:to x="100000" y="100000"/>
                                    </p:animScale>
                                    <p:animScale>
                                      <p:cBhvr>
                                        <p:cTn id="24" dur="26">
                                          <p:stCondLst>
                                            <p:cond delay="1642"/>
                                          </p:stCondLst>
                                        </p:cTn>
                                        <p:tgtEl>
                                          <p:spTgt spid="3">
                                            <p:txEl>
                                              <p:pRg st="0" end="0"/>
                                            </p:txEl>
                                          </p:spTgt>
                                        </p:tgtEl>
                                      </p:cBhvr>
                                      <p:to x="100000" y="90000"/>
                                    </p:animScale>
                                    <p:animScale>
                                      <p:cBhvr>
                                        <p:cTn id="25" dur="166" decel="50000">
                                          <p:stCondLst>
                                            <p:cond delay="1668"/>
                                          </p:stCondLst>
                                        </p:cTn>
                                        <p:tgtEl>
                                          <p:spTgt spid="3">
                                            <p:txEl>
                                              <p:pRg st="0" end="0"/>
                                            </p:txEl>
                                          </p:spTgt>
                                        </p:tgtEl>
                                      </p:cBhvr>
                                      <p:to x="100000" y="100000"/>
                                    </p:animScale>
                                    <p:animScale>
                                      <p:cBhvr>
                                        <p:cTn id="26" dur="26">
                                          <p:stCondLst>
                                            <p:cond delay="1808"/>
                                          </p:stCondLst>
                                        </p:cTn>
                                        <p:tgtEl>
                                          <p:spTgt spid="3">
                                            <p:txEl>
                                              <p:pRg st="0" end="0"/>
                                            </p:txEl>
                                          </p:spTgt>
                                        </p:tgtEl>
                                      </p:cBhvr>
                                      <p:to x="100000" y="95000"/>
                                    </p:animScale>
                                    <p:animScale>
                                      <p:cBhvr>
                                        <p:cTn id="27" dur="166" decel="50000">
                                          <p:stCondLst>
                                            <p:cond delay="1834"/>
                                          </p:stCondLst>
                                        </p:cTn>
                                        <p:tgtEl>
                                          <p:spTgt spid="3">
                                            <p:txEl>
                                              <p:pRg st="0" end="0"/>
                                            </p:txEl>
                                          </p:spTgt>
                                        </p:tgtEl>
                                      </p:cBhvr>
                                      <p:to x="100000" y="100000"/>
                                    </p:animScale>
                                  </p:childTnLst>
                                </p:cTn>
                              </p:par>
                            </p:childTnLst>
                          </p:cTn>
                        </p:par>
                      </p:childTnLst>
                    </p:cTn>
                  </p:par>
                  <p:par>
                    <p:cTn id="28" fill="hold">
                      <p:stCondLst>
                        <p:cond delay="indefinite"/>
                      </p:stCondLst>
                      <p:childTnLst>
                        <p:par>
                          <p:cTn id="29" fill="hold">
                            <p:stCondLst>
                              <p:cond delay="0"/>
                            </p:stCondLst>
                            <p:childTnLst>
                              <p:par>
                                <p:cTn id="30" presetID="45" presetClass="entr" presetSubtype="0" fill="hold" nodeType="clickEffect">
                                  <p:stCondLst>
                                    <p:cond delay="0"/>
                                  </p:stCondLst>
                                  <p:childTnLst>
                                    <p:set>
                                      <p:cBhvr>
                                        <p:cTn id="31" dur="1" fill="hold">
                                          <p:stCondLst>
                                            <p:cond delay="0"/>
                                          </p:stCondLst>
                                        </p:cTn>
                                        <p:tgtEl>
                                          <p:spTgt spid="1026"/>
                                        </p:tgtEl>
                                        <p:attrNameLst>
                                          <p:attrName>style.visibility</p:attrName>
                                        </p:attrNameLst>
                                      </p:cBhvr>
                                      <p:to>
                                        <p:strVal val="visible"/>
                                      </p:to>
                                    </p:set>
                                    <p:animEffect transition="in" filter="fade">
                                      <p:cBhvr>
                                        <p:cTn id="32" dur="2000"/>
                                        <p:tgtEl>
                                          <p:spTgt spid="1026"/>
                                        </p:tgtEl>
                                      </p:cBhvr>
                                    </p:animEffect>
                                    <p:anim calcmode="lin" valueType="num">
                                      <p:cBhvr>
                                        <p:cTn id="33" dur="2000" fill="hold"/>
                                        <p:tgtEl>
                                          <p:spTgt spid="1026"/>
                                        </p:tgtEl>
                                        <p:attrNameLst>
                                          <p:attrName>ppt_w</p:attrName>
                                        </p:attrNameLst>
                                      </p:cBhvr>
                                      <p:tavLst>
                                        <p:tav tm="0" fmla="#ppt_w*sin(2.5*pi*$)">
                                          <p:val>
                                            <p:fltVal val="0"/>
                                          </p:val>
                                        </p:tav>
                                        <p:tav tm="100000">
                                          <p:val>
                                            <p:fltVal val="1"/>
                                          </p:val>
                                        </p:tav>
                                      </p:tavLst>
                                    </p:anim>
                                    <p:anim calcmode="lin" valueType="num">
                                      <p:cBhvr>
                                        <p:cTn id="34" dur="2000" fill="hold"/>
                                        <p:tgtEl>
                                          <p:spTgt spid="102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a:t>Bocadillos ocasionales</a:t>
            </a:r>
          </a:p>
        </p:txBody>
      </p:sp>
      <p:sp>
        <p:nvSpPr>
          <p:cNvPr id="3" name="Marcador de contenido 2"/>
          <p:cNvSpPr>
            <a:spLocks noGrp="1"/>
          </p:cNvSpPr>
          <p:nvPr>
            <p:ph idx="1"/>
          </p:nvPr>
        </p:nvSpPr>
        <p:spPr/>
        <p:txBody>
          <a:bodyPr/>
          <a:lstStyle/>
          <a:p>
            <a:pPr marL="0" indent="0">
              <a:lnSpc>
                <a:spcPct val="150000"/>
              </a:lnSpc>
              <a:buNone/>
            </a:pPr>
            <a:r>
              <a:rPr lang="es-MX" dirty="0"/>
              <a:t>Al dar a tu perro una golosina ocasional bien merecida ayudas a reforzar vuestro vínculo y sirve también como estímulo para el aprendizaje, pero demasiadas golosinas o de un tipo inadecuado pueden desequilibrar la dieta de tu perro y provocar problemas de peso.</a:t>
            </a:r>
          </a:p>
        </p:txBody>
      </p:sp>
    </p:spTree>
    <p:extLst>
      <p:ext uri="{BB962C8B-B14F-4D97-AF65-F5344CB8AC3E}">
        <p14:creationId xmlns:p14="http://schemas.microsoft.com/office/powerpoint/2010/main" val="310427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a:t>Bocadillos</a:t>
            </a:r>
          </a:p>
        </p:txBody>
      </p:sp>
      <p:pic>
        <p:nvPicPr>
          <p:cNvPr id="2050" name="Picture 2" descr="Imagen relacionada"/>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420513" y="2578323"/>
            <a:ext cx="3869943" cy="2159428"/>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Resultado de imagen para perros alimentandos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48109" y="2578323"/>
            <a:ext cx="2904973" cy="1928903"/>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Imagen relacionad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10735" y="2578323"/>
            <a:ext cx="1902538" cy="18970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5712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p:cTn id="7" dur="1000" fill="hold"/>
                                        <p:tgtEl>
                                          <p:spTgt spid="2050"/>
                                        </p:tgtEl>
                                        <p:attrNameLst>
                                          <p:attrName>ppt_w</p:attrName>
                                        </p:attrNameLst>
                                      </p:cBhvr>
                                      <p:tavLst>
                                        <p:tav tm="0">
                                          <p:val>
                                            <p:fltVal val="0"/>
                                          </p:val>
                                        </p:tav>
                                        <p:tav tm="100000">
                                          <p:val>
                                            <p:strVal val="#ppt_w"/>
                                          </p:val>
                                        </p:tav>
                                      </p:tavLst>
                                    </p:anim>
                                    <p:anim calcmode="lin" valueType="num">
                                      <p:cBhvr>
                                        <p:cTn id="8" dur="1000" fill="hold"/>
                                        <p:tgtEl>
                                          <p:spTgt spid="2050"/>
                                        </p:tgtEl>
                                        <p:attrNameLst>
                                          <p:attrName>ppt_h</p:attrName>
                                        </p:attrNameLst>
                                      </p:cBhvr>
                                      <p:tavLst>
                                        <p:tav tm="0">
                                          <p:val>
                                            <p:fltVal val="0"/>
                                          </p:val>
                                        </p:tav>
                                        <p:tav tm="100000">
                                          <p:val>
                                            <p:strVal val="#ppt_h"/>
                                          </p:val>
                                        </p:tav>
                                      </p:tavLst>
                                    </p:anim>
                                    <p:anim calcmode="lin" valueType="num">
                                      <p:cBhvr>
                                        <p:cTn id="9" dur="1000" fill="hold"/>
                                        <p:tgtEl>
                                          <p:spTgt spid="2050"/>
                                        </p:tgtEl>
                                        <p:attrNameLst>
                                          <p:attrName>style.rotation</p:attrName>
                                        </p:attrNameLst>
                                      </p:cBhvr>
                                      <p:tavLst>
                                        <p:tav tm="0">
                                          <p:val>
                                            <p:fltVal val="90"/>
                                          </p:val>
                                        </p:tav>
                                        <p:tav tm="100000">
                                          <p:val>
                                            <p:fltVal val="0"/>
                                          </p:val>
                                        </p:tav>
                                      </p:tavLst>
                                    </p:anim>
                                    <p:animEffect transition="in" filter="fade">
                                      <p:cBhvr>
                                        <p:cTn id="10" dur="10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a:t>Advertencias sobre los bocadillos</a:t>
            </a:r>
          </a:p>
        </p:txBody>
      </p:sp>
      <p:sp>
        <p:nvSpPr>
          <p:cNvPr id="3" name="Marcador de contenido 2"/>
          <p:cNvSpPr>
            <a:spLocks noGrp="1"/>
          </p:cNvSpPr>
          <p:nvPr>
            <p:ph idx="1"/>
          </p:nvPr>
        </p:nvSpPr>
        <p:spPr/>
        <p:txBody>
          <a:bodyPr/>
          <a:lstStyle/>
          <a:p>
            <a:pPr marL="0" indent="0">
              <a:lnSpc>
                <a:spcPct val="150000"/>
              </a:lnSpc>
              <a:buNone/>
            </a:pPr>
            <a:r>
              <a:rPr lang="es-MX" dirty="0"/>
              <a:t>Las golosinas para perros, incluidos galletas y masticables, no deben constituir más del 10% de la ingesta diaria de calorías de tu perro, por lo que tendrás que leer atentamente la guía de consumo del paquete para no pasarte. Selecciona siempre aquellas golosinas para perros que sean adecuadas para el tamaño de tu perro</a:t>
            </a:r>
          </a:p>
        </p:txBody>
      </p:sp>
    </p:spTree>
    <p:extLst>
      <p:ext uri="{BB962C8B-B14F-4D97-AF65-F5344CB8AC3E}">
        <p14:creationId xmlns:p14="http://schemas.microsoft.com/office/powerpoint/2010/main" val="1944896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14" presetClass="entr" presetSubtype="10" fill="hold" grpId="0" nodeType="afterEffect">
                                  <p:stCondLst>
                                    <p:cond delay="25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3"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a:t>El chocolate</a:t>
            </a:r>
          </a:p>
        </p:txBody>
      </p:sp>
      <p:sp>
        <p:nvSpPr>
          <p:cNvPr id="3" name="Marcador de contenido 2"/>
          <p:cNvSpPr>
            <a:spLocks noGrp="1"/>
          </p:cNvSpPr>
          <p:nvPr>
            <p:ph idx="1"/>
          </p:nvPr>
        </p:nvSpPr>
        <p:spPr>
          <a:xfrm>
            <a:off x="1295401" y="2556932"/>
            <a:ext cx="5618583" cy="3318936"/>
          </a:xfrm>
        </p:spPr>
        <p:txBody>
          <a:bodyPr/>
          <a:lstStyle/>
          <a:p>
            <a:pPr marL="0" indent="0">
              <a:lnSpc>
                <a:spcPct val="150000"/>
              </a:lnSpc>
              <a:buNone/>
            </a:pPr>
            <a:r>
              <a:rPr lang="es-MX" dirty="0"/>
              <a:t>El chocolate puede ser muy nocivo, por lo que jamás debes dárselo a tu perro. Tan sólo 85 g de chocolate de cocina pueden matar a un perro de tamaño mediano.</a:t>
            </a:r>
          </a:p>
        </p:txBody>
      </p:sp>
      <p:pic>
        <p:nvPicPr>
          <p:cNvPr id="3076" name="Picture 4" descr="Resultado de imagen para perros comiendo chocolat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62165" y="2718858"/>
            <a:ext cx="4286250" cy="2724151"/>
          </a:xfrm>
          <a:prstGeom prst="rect">
            <a:avLst/>
          </a:prstGeom>
          <a:noFill/>
          <a:extLst>
            <a:ext uri="{909E8E84-426E-40DD-AFC4-6F175D3DCCD1}">
              <a14:hiddenFill xmlns:a14="http://schemas.microsoft.com/office/drawing/2010/main">
                <a:solidFill>
                  <a:srgbClr val="FFFFFF"/>
                </a:solidFill>
              </a14:hiddenFill>
            </a:ext>
          </a:extLst>
        </p:spPr>
      </p:pic>
      <p:sp>
        <p:nvSpPr>
          <p:cNvPr id="5" name="Rectángulo 4"/>
          <p:cNvSpPr/>
          <p:nvPr/>
        </p:nvSpPr>
        <p:spPr>
          <a:xfrm>
            <a:off x="6707413" y="5875868"/>
            <a:ext cx="4395755" cy="253916"/>
          </a:xfrm>
          <a:prstGeom prst="rect">
            <a:avLst/>
          </a:prstGeom>
        </p:spPr>
        <p:txBody>
          <a:bodyPr wrap="none">
            <a:spAutoFit/>
          </a:bodyPr>
          <a:lstStyle/>
          <a:p>
            <a:r>
              <a:rPr lang="es-MX" sz="1050" dirty="0"/>
              <a:t>Imagen extraída de https://</a:t>
            </a:r>
            <a:r>
              <a:rPr lang="es-MX" sz="1050" dirty="0" err="1"/>
              <a:t>soyunperro.com</a:t>
            </a:r>
            <a:r>
              <a:rPr lang="es-MX" sz="1050" dirty="0"/>
              <a:t>/</a:t>
            </a:r>
            <a:r>
              <a:rPr lang="es-MX" sz="1050" dirty="0" err="1"/>
              <a:t>wp-content</a:t>
            </a:r>
            <a:r>
              <a:rPr lang="es-MX" sz="1050" dirty="0"/>
              <a:t>/</a:t>
            </a:r>
            <a:r>
              <a:rPr lang="es-MX" sz="1050" dirty="0" err="1"/>
              <a:t>uploads</a:t>
            </a:r>
            <a:r>
              <a:rPr lang="es-MX" sz="1050" dirty="0"/>
              <a:t>/</a:t>
            </a:r>
            <a:r>
              <a:rPr lang="es-MX" sz="1050" dirty="0" err="1"/>
              <a:t>CHOCO1.jpg</a:t>
            </a:r>
            <a:endParaRPr lang="es-MX" sz="1050" dirty="0"/>
          </a:p>
        </p:txBody>
      </p:sp>
      <p:cxnSp>
        <p:nvCxnSpPr>
          <p:cNvPr id="8" name="Conector recto 7"/>
          <p:cNvCxnSpPr/>
          <p:nvPr/>
        </p:nvCxnSpPr>
        <p:spPr>
          <a:xfrm>
            <a:off x="7323589" y="2927758"/>
            <a:ext cx="2650921" cy="2515251"/>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Conector recto 10"/>
          <p:cNvCxnSpPr/>
          <p:nvPr/>
        </p:nvCxnSpPr>
        <p:spPr>
          <a:xfrm flipH="1">
            <a:off x="7323589" y="2958774"/>
            <a:ext cx="2650921" cy="2515251"/>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208159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26"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wipe(down)">
                                      <p:cBhvr>
                                        <p:cTn id="14" dur="580">
                                          <p:stCondLst>
                                            <p:cond delay="0"/>
                                          </p:stCondLst>
                                        </p:cTn>
                                        <p:tgtEl>
                                          <p:spTgt spid="3">
                                            <p:txEl>
                                              <p:pRg st="0" end="0"/>
                                            </p:txEl>
                                          </p:spTgt>
                                        </p:tgtEl>
                                      </p:cBhvr>
                                    </p:animEffect>
                                    <p:anim calcmode="lin" valueType="num">
                                      <p:cBhvr>
                                        <p:cTn id="15"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20" dur="26">
                                          <p:stCondLst>
                                            <p:cond delay="650"/>
                                          </p:stCondLst>
                                        </p:cTn>
                                        <p:tgtEl>
                                          <p:spTgt spid="3">
                                            <p:txEl>
                                              <p:pRg st="0" end="0"/>
                                            </p:txEl>
                                          </p:spTgt>
                                        </p:tgtEl>
                                      </p:cBhvr>
                                      <p:to x="100000" y="60000"/>
                                    </p:animScale>
                                    <p:animScale>
                                      <p:cBhvr>
                                        <p:cTn id="21" dur="166" decel="50000">
                                          <p:stCondLst>
                                            <p:cond delay="676"/>
                                          </p:stCondLst>
                                        </p:cTn>
                                        <p:tgtEl>
                                          <p:spTgt spid="3">
                                            <p:txEl>
                                              <p:pRg st="0" end="0"/>
                                            </p:txEl>
                                          </p:spTgt>
                                        </p:tgtEl>
                                      </p:cBhvr>
                                      <p:to x="100000" y="100000"/>
                                    </p:animScale>
                                    <p:animScale>
                                      <p:cBhvr>
                                        <p:cTn id="22" dur="26">
                                          <p:stCondLst>
                                            <p:cond delay="1312"/>
                                          </p:stCondLst>
                                        </p:cTn>
                                        <p:tgtEl>
                                          <p:spTgt spid="3">
                                            <p:txEl>
                                              <p:pRg st="0" end="0"/>
                                            </p:txEl>
                                          </p:spTgt>
                                        </p:tgtEl>
                                      </p:cBhvr>
                                      <p:to x="100000" y="80000"/>
                                    </p:animScale>
                                    <p:animScale>
                                      <p:cBhvr>
                                        <p:cTn id="23" dur="166" decel="50000">
                                          <p:stCondLst>
                                            <p:cond delay="1338"/>
                                          </p:stCondLst>
                                        </p:cTn>
                                        <p:tgtEl>
                                          <p:spTgt spid="3">
                                            <p:txEl>
                                              <p:pRg st="0" end="0"/>
                                            </p:txEl>
                                          </p:spTgt>
                                        </p:tgtEl>
                                      </p:cBhvr>
                                      <p:to x="100000" y="100000"/>
                                    </p:animScale>
                                    <p:animScale>
                                      <p:cBhvr>
                                        <p:cTn id="24" dur="26">
                                          <p:stCondLst>
                                            <p:cond delay="1642"/>
                                          </p:stCondLst>
                                        </p:cTn>
                                        <p:tgtEl>
                                          <p:spTgt spid="3">
                                            <p:txEl>
                                              <p:pRg st="0" end="0"/>
                                            </p:txEl>
                                          </p:spTgt>
                                        </p:tgtEl>
                                      </p:cBhvr>
                                      <p:to x="100000" y="90000"/>
                                    </p:animScale>
                                    <p:animScale>
                                      <p:cBhvr>
                                        <p:cTn id="25" dur="166" decel="50000">
                                          <p:stCondLst>
                                            <p:cond delay="1668"/>
                                          </p:stCondLst>
                                        </p:cTn>
                                        <p:tgtEl>
                                          <p:spTgt spid="3">
                                            <p:txEl>
                                              <p:pRg st="0" end="0"/>
                                            </p:txEl>
                                          </p:spTgt>
                                        </p:tgtEl>
                                      </p:cBhvr>
                                      <p:to x="100000" y="100000"/>
                                    </p:animScale>
                                    <p:animScale>
                                      <p:cBhvr>
                                        <p:cTn id="26" dur="26">
                                          <p:stCondLst>
                                            <p:cond delay="1808"/>
                                          </p:stCondLst>
                                        </p:cTn>
                                        <p:tgtEl>
                                          <p:spTgt spid="3">
                                            <p:txEl>
                                              <p:pRg st="0" end="0"/>
                                            </p:txEl>
                                          </p:spTgt>
                                        </p:tgtEl>
                                      </p:cBhvr>
                                      <p:to x="100000" y="95000"/>
                                    </p:animScale>
                                    <p:animScale>
                                      <p:cBhvr>
                                        <p:cTn id="27" dur="166" decel="50000">
                                          <p:stCondLst>
                                            <p:cond delay="1834"/>
                                          </p:stCondLst>
                                        </p:cTn>
                                        <p:tgtEl>
                                          <p:spTgt spid="3">
                                            <p:txEl>
                                              <p:pRg st="0" end="0"/>
                                            </p:txEl>
                                          </p:spTgt>
                                        </p:tgtEl>
                                      </p:cBhvr>
                                      <p:to x="100000" y="100000"/>
                                    </p:animScale>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nodeType="clickEffect">
                                  <p:stCondLst>
                                    <p:cond delay="0"/>
                                  </p:stCondLst>
                                  <p:childTnLst>
                                    <p:set>
                                      <p:cBhvr>
                                        <p:cTn id="31" dur="1" fill="hold">
                                          <p:stCondLst>
                                            <p:cond delay="0"/>
                                          </p:stCondLst>
                                        </p:cTn>
                                        <p:tgtEl>
                                          <p:spTgt spid="3076"/>
                                        </p:tgtEl>
                                        <p:attrNameLst>
                                          <p:attrName>style.visibility</p:attrName>
                                        </p:attrNameLst>
                                      </p:cBhvr>
                                      <p:to>
                                        <p:strVal val="visible"/>
                                      </p:to>
                                    </p:set>
                                    <p:animEffect transition="in" filter="circle(in)">
                                      <p:cBhvr>
                                        <p:cTn id="32" dur="2000"/>
                                        <p:tgtEl>
                                          <p:spTgt spid="3076"/>
                                        </p:tgtEl>
                                      </p:cBhvr>
                                    </p:animEffect>
                                  </p:childTnLst>
                                </p:cTn>
                              </p:par>
                            </p:childTnLst>
                          </p:cTn>
                        </p:par>
                      </p:childTnLst>
                    </p:cTn>
                  </p:par>
                  <p:par>
                    <p:cTn id="33" fill="hold">
                      <p:stCondLst>
                        <p:cond delay="indefinite"/>
                      </p:stCondLst>
                      <p:childTnLst>
                        <p:par>
                          <p:cTn id="34" fill="hold">
                            <p:stCondLst>
                              <p:cond delay="0"/>
                            </p:stCondLst>
                            <p:childTnLst>
                              <p:par>
                                <p:cTn id="35" presetID="21" presetClass="entr" presetSubtype="1" fill="hold"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wheel(1)">
                                      <p:cBhvr>
                                        <p:cTn id="37"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a:t>Comida humana (sobras)</a:t>
            </a:r>
          </a:p>
        </p:txBody>
      </p:sp>
      <p:sp>
        <p:nvSpPr>
          <p:cNvPr id="3" name="Marcador de contenido 2"/>
          <p:cNvSpPr>
            <a:spLocks noGrp="1"/>
          </p:cNvSpPr>
          <p:nvPr>
            <p:ph idx="1"/>
          </p:nvPr>
        </p:nvSpPr>
        <p:spPr>
          <a:xfrm>
            <a:off x="1295402" y="2582099"/>
            <a:ext cx="9601196" cy="3318936"/>
          </a:xfrm>
        </p:spPr>
        <p:txBody>
          <a:bodyPr/>
          <a:lstStyle/>
          <a:p>
            <a:pPr marL="0" indent="0">
              <a:buNone/>
            </a:pPr>
            <a:r>
              <a:rPr lang="es-MX" dirty="0"/>
              <a:t>El sistema digestivo de tu perro es diferente al tuyo y la comida humana suele ser demasiado salada, rica en proteínas y pobre en minerales o nutrientes esenciales para garantizar una dieta equilibrada para tu perro. Si quieres mimarle de vez en cuando con un poco de comida casera, una buena opción es el pollo cocido (totalmente deshuesado). Es fácil de digerir, está llena de proteínas y contiene vitaminas y minerales. Los veterinarios suelen recomendar el pollo con arroz o el pescado blanco con arroz para los perros que se están recuperando de molestias gástricas.</a:t>
            </a:r>
          </a:p>
          <a:p>
            <a:pPr marL="0" indent="0">
              <a:buNone/>
            </a:pPr>
            <a:endParaRPr lang="es-MX" dirty="0"/>
          </a:p>
        </p:txBody>
      </p:sp>
    </p:spTree>
    <p:extLst>
      <p:ext uri="{BB962C8B-B14F-4D97-AF65-F5344CB8AC3E}">
        <p14:creationId xmlns:p14="http://schemas.microsoft.com/office/powerpoint/2010/main" val="16865077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par>
                          <p:cTn id="10" fill="hold">
                            <p:stCondLst>
                              <p:cond delay="2000"/>
                            </p:stCondLst>
                            <p:childTnLst>
                              <p:par>
                                <p:cTn id="11" presetID="31" presetClass="entr" presetSubtype="0" fill="hold" grpId="0"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p:cTn id="13"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4"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5"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6"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a:t>Más recomendaciones </a:t>
            </a:r>
            <a:endParaRPr lang="es-MX" dirty="0"/>
          </a:p>
        </p:txBody>
      </p:sp>
      <p:sp>
        <p:nvSpPr>
          <p:cNvPr id="3" name="Marcador de contenido 2"/>
          <p:cNvSpPr>
            <a:spLocks noGrp="1"/>
          </p:cNvSpPr>
          <p:nvPr>
            <p:ph idx="1"/>
          </p:nvPr>
        </p:nvSpPr>
        <p:spPr/>
        <p:txBody>
          <a:bodyPr/>
          <a:lstStyle/>
          <a:p>
            <a:r>
              <a:rPr lang="es-MX" dirty="0"/>
              <a:t>Carne cruda: aunque parezca la alimentación natural para los perros, la carne cruda puede contener bacterias que les produzcan enfermedades.</a:t>
            </a:r>
          </a:p>
          <a:p>
            <a:r>
              <a:rPr lang="es-MX" dirty="0"/>
              <a:t>Huesos: en especial pequeños trozos de hueso y espinas de pescado, ya que pueden dañarles los dientes o provocar obstrucciones en la garganta o en el intestino. Deben evitarse siempre los huesos de pollo, ya que pueden astillarse al morderlos y provocar daños graves al tragarlos. Aunque tradicionalmente se le han dado huesos grandes a los perros, no los recomendamos porque pueden provocar obstrucciones intestinales.</a:t>
            </a:r>
          </a:p>
          <a:p>
            <a:endParaRPr lang="es-MX" dirty="0"/>
          </a:p>
        </p:txBody>
      </p:sp>
    </p:spTree>
    <p:extLst>
      <p:ext uri="{BB962C8B-B14F-4D97-AF65-F5344CB8AC3E}">
        <p14:creationId xmlns:p14="http://schemas.microsoft.com/office/powerpoint/2010/main" val="692213100"/>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ánico">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20</TotalTime>
  <Words>375</Words>
  <Application>Microsoft Office PowerPoint</Application>
  <PresentationFormat>Panorámica</PresentationFormat>
  <Paragraphs>16</Paragraphs>
  <Slides>7</Slides>
  <Notes>0</Notes>
  <HiddenSlides>0</HiddenSlides>
  <MMClips>0</MMClips>
  <ScaleCrop>false</ScaleCrop>
  <HeadingPairs>
    <vt:vector size="6" baseType="variant">
      <vt:variant>
        <vt:lpstr>Fuentes usadas</vt:lpstr>
      </vt:variant>
      <vt:variant>
        <vt:i4>2</vt:i4>
      </vt:variant>
      <vt:variant>
        <vt:lpstr>Tema</vt:lpstr>
      </vt:variant>
      <vt:variant>
        <vt:i4>1</vt:i4>
      </vt:variant>
      <vt:variant>
        <vt:lpstr>Títulos de diapositiva</vt:lpstr>
      </vt:variant>
      <vt:variant>
        <vt:i4>7</vt:i4>
      </vt:variant>
    </vt:vector>
  </HeadingPairs>
  <TitlesOfParts>
    <vt:vector size="10" baseType="lpstr">
      <vt:lpstr>Arial</vt:lpstr>
      <vt:lpstr>Garamond</vt:lpstr>
      <vt:lpstr>Orgánico</vt:lpstr>
      <vt:lpstr>Alimentación canina</vt:lpstr>
      <vt:lpstr>Bocadillos ocasionales</vt:lpstr>
      <vt:lpstr>Bocadillos</vt:lpstr>
      <vt:lpstr>Advertencias sobre los bocadillos</vt:lpstr>
      <vt:lpstr>El chocolate</vt:lpstr>
      <vt:lpstr>Comida humana (sobras)</vt:lpstr>
      <vt:lpstr>Más recomendaciones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Alimentación canina</dc:title>
  <dc:creator>Fernando Javier Vázquez Hernández</dc:creator>
  <cp:lastModifiedBy>Fernando Javier Vázquez Hernández</cp:lastModifiedBy>
  <cp:revision>4</cp:revision>
  <dcterms:created xsi:type="dcterms:W3CDTF">2017-02-27T16:00:36Z</dcterms:created>
  <dcterms:modified xsi:type="dcterms:W3CDTF">2017-02-27T16:22:40Z</dcterms:modified>
</cp:coreProperties>
</file>