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3DADF3-086E-4B62-A6E3-1FA28FB6AFC9}" type="datetimeFigureOut">
              <a:rPr lang="es-ES" smtClean="0"/>
              <a:t>08/04/2007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C54C69-5608-46B6-B52B-8B76A272BB67}"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DADF3-086E-4B62-A6E3-1FA28FB6AFC9}" type="datetimeFigureOut">
              <a:rPr lang="es-ES" smtClean="0"/>
              <a:t>08/04/2007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54C69-5608-46B6-B52B-8B76A272BB67}"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343060" y="5572148"/>
            <a:ext cx="8229600" cy="1143000"/>
          </a:xfrm>
        </p:spPr>
        <p:txBody>
          <a:bodyPr/>
          <a:lstStyle/>
          <a:p>
            <a:r>
              <a:rPr lang="es-MX" dirty="0" smtClean="0">
                <a:solidFill>
                  <a:srgbClr val="7030A0"/>
                </a:solidFill>
                <a:effectLst>
                  <a:outerShdw blurRad="38100" dist="38100" dir="2700000" algn="tl">
                    <a:srgbClr val="000000">
                      <a:alpha val="43137"/>
                    </a:srgbClr>
                  </a:outerShdw>
                </a:effectLst>
                <a:latin typeface="Algerian" pitchFamily="82" charset="0"/>
              </a:rPr>
              <a:t>ANIMALES DE ZOOLÓGICO</a:t>
            </a:r>
            <a:endParaRPr lang="es-ES" dirty="0">
              <a:solidFill>
                <a:srgbClr val="7030A0"/>
              </a:solidFill>
              <a:effectLst>
                <a:outerShdw blurRad="38100" dist="38100" dir="2700000" algn="tl">
                  <a:srgbClr val="000000">
                    <a:alpha val="43137"/>
                  </a:srgbClr>
                </a:outerShdw>
              </a:effectLst>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ELEFANTE</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4" name="3 Marcador de contenido"/>
          <p:cNvSpPr>
            <a:spLocks noGrp="1"/>
          </p:cNvSpPr>
          <p:nvPr>
            <p:ph sz="half" idx="2"/>
          </p:nvPr>
        </p:nvSpPr>
        <p:spPr/>
        <p:txBody>
          <a:bodyPr>
            <a:normAutofit fontScale="55000" lnSpcReduction="20000"/>
          </a:bodyPr>
          <a:lstStyle/>
          <a:p>
            <a:endParaRPr lang="es-ES"/>
          </a:p>
        </p:txBody>
      </p:sp>
      <p:sp>
        <p:nvSpPr>
          <p:cNvPr id="5" name="2 Rectángulo"/>
          <p:cNvSpPr>
            <a:spLocks noGrp="1"/>
          </p:cNvSpPr>
          <p:nvPr>
            <p:ph sz="half" idx="1"/>
          </p:nvPr>
        </p:nvSpPr>
        <p:spPr>
          <a:xfrm>
            <a:off x="0" y="1214422"/>
            <a:ext cx="4495800" cy="5643578"/>
          </a:xfrm>
        </p:spPr>
        <p:txBody>
          <a:bodyPr>
            <a:noAutofit/>
          </a:bodyPr>
          <a:lstStyle/>
          <a:p>
            <a:endParaRPr lang="es-MX" sz="1300" b="1" i="1" dirty="0" smtClean="0">
              <a:solidFill>
                <a:schemeClr val="tx1">
                  <a:lumMod val="65000"/>
                  <a:lumOff val="35000"/>
                </a:schemeClr>
              </a:solidFill>
            </a:endParaRPr>
          </a:p>
          <a:p>
            <a:endParaRPr lang="es-MX" sz="1300" b="1" i="1" dirty="0" smtClean="0">
              <a:solidFill>
                <a:schemeClr val="tx1">
                  <a:lumMod val="65000"/>
                  <a:lumOff val="35000"/>
                </a:schemeClr>
              </a:solidFill>
            </a:endParaRPr>
          </a:p>
          <a:p>
            <a:r>
              <a:rPr lang="es-MX" sz="1300" b="1" i="1" dirty="0" smtClean="0">
                <a:solidFill>
                  <a:schemeClr val="tx1">
                    <a:lumMod val="65000"/>
                    <a:lumOff val="35000"/>
                  </a:schemeClr>
                </a:solidFill>
              </a:rPr>
              <a:t>Loxodonta africana cyclotis </a:t>
            </a:r>
          </a:p>
          <a:p>
            <a:endParaRPr lang="es-MX" sz="1300" b="1" i="1" dirty="0" smtClean="0">
              <a:solidFill>
                <a:schemeClr val="tx1">
                  <a:lumMod val="65000"/>
                  <a:lumOff val="35000"/>
                </a:schemeClr>
              </a:solidFill>
            </a:endParaRPr>
          </a:p>
          <a:p>
            <a:r>
              <a:rPr lang="es-MX" sz="1300" b="1" dirty="0" smtClean="0">
                <a:solidFill>
                  <a:schemeClr val="tx1">
                    <a:lumMod val="65000"/>
                    <a:lumOff val="35000"/>
                  </a:schemeClr>
                </a:solidFill>
              </a:rPr>
              <a:t>Peso:</a:t>
            </a:r>
            <a:r>
              <a:rPr lang="es-MX" sz="1300" dirty="0" smtClean="0">
                <a:solidFill>
                  <a:schemeClr val="tx1">
                    <a:lumMod val="65000"/>
                    <a:lumOff val="35000"/>
                  </a:schemeClr>
                </a:solidFill>
              </a:rPr>
              <a:t> 7, 000 kg</a:t>
            </a:r>
            <a:endParaRPr lang="es-ES" sz="1300" dirty="0" smtClean="0">
              <a:solidFill>
                <a:schemeClr val="tx1">
                  <a:lumMod val="65000"/>
                  <a:lumOff val="35000"/>
                </a:schemeClr>
              </a:solidFill>
            </a:endParaRPr>
          </a:p>
          <a:p>
            <a:r>
              <a:rPr lang="es-MX" sz="1300" b="1" dirty="0" smtClean="0">
                <a:solidFill>
                  <a:schemeClr val="tx1">
                    <a:lumMod val="65000"/>
                    <a:lumOff val="35000"/>
                  </a:schemeClr>
                </a:solidFill>
              </a:rPr>
              <a:t>Tamaño:</a:t>
            </a:r>
            <a:r>
              <a:rPr lang="es-MX" sz="1300" dirty="0" smtClean="0">
                <a:solidFill>
                  <a:schemeClr val="tx1">
                    <a:lumMod val="65000"/>
                    <a:lumOff val="35000"/>
                  </a:schemeClr>
                </a:solidFill>
              </a:rPr>
              <a:t> 4 metros</a:t>
            </a:r>
          </a:p>
          <a:p>
            <a:r>
              <a:rPr lang="es-MX" sz="1300" b="1" dirty="0" smtClean="0">
                <a:solidFill>
                  <a:schemeClr val="tx1">
                    <a:lumMod val="65000"/>
                    <a:lumOff val="35000"/>
                  </a:schemeClr>
                </a:solidFill>
              </a:rPr>
              <a:t>Comida:</a:t>
            </a:r>
            <a:r>
              <a:rPr lang="es-MX" sz="1300" dirty="0" smtClean="0">
                <a:solidFill>
                  <a:schemeClr val="tx1">
                    <a:lumMod val="65000"/>
                    <a:lumOff val="35000"/>
                  </a:schemeClr>
                </a:solidFill>
              </a:rPr>
              <a:t> 225 Kg. de hiervas</a:t>
            </a:r>
          </a:p>
          <a:p>
            <a:r>
              <a:rPr lang="es-MX" sz="1300" b="1" dirty="0" smtClean="0">
                <a:solidFill>
                  <a:schemeClr val="tx1">
                    <a:lumMod val="65000"/>
                    <a:lumOff val="35000"/>
                  </a:schemeClr>
                </a:solidFill>
              </a:rPr>
              <a:t>Agua:</a:t>
            </a:r>
            <a:r>
              <a:rPr lang="es-MX" sz="1300" dirty="0" smtClean="0">
                <a:solidFill>
                  <a:schemeClr val="tx1">
                    <a:lumMod val="65000"/>
                    <a:lumOff val="35000"/>
                  </a:schemeClr>
                </a:solidFill>
              </a:rPr>
              <a:t> 190 litros al día</a:t>
            </a:r>
          </a:p>
          <a:p>
            <a:r>
              <a:rPr lang="es-MX" sz="1300" b="1" dirty="0" smtClean="0">
                <a:solidFill>
                  <a:schemeClr val="tx1">
                    <a:lumMod val="65000"/>
                    <a:lumOff val="35000"/>
                  </a:schemeClr>
                </a:solidFill>
              </a:rPr>
              <a:t>Gestación:</a:t>
            </a:r>
            <a:r>
              <a:rPr lang="es-MX" sz="1300" dirty="0" smtClean="0">
                <a:solidFill>
                  <a:schemeClr val="tx1">
                    <a:lumMod val="65000"/>
                    <a:lumOff val="35000"/>
                  </a:schemeClr>
                </a:solidFill>
              </a:rPr>
              <a:t> </a:t>
            </a:r>
            <a:r>
              <a:rPr lang="es-MX" sz="1300" dirty="0" smtClean="0">
                <a:solidFill>
                  <a:schemeClr val="tx1">
                    <a:lumMod val="65000"/>
                    <a:lumOff val="35000"/>
                  </a:schemeClr>
                </a:solidFill>
              </a:rPr>
              <a:t>21</a:t>
            </a:r>
          </a:p>
          <a:p>
            <a:r>
              <a:rPr lang="es-ES" sz="1300" b="1" i="1" dirty="0" smtClean="0">
                <a:solidFill>
                  <a:schemeClr val="tx1">
                    <a:lumMod val="65000"/>
                    <a:lumOff val="35000"/>
                  </a:schemeClr>
                </a:solidFill>
              </a:rPr>
              <a:t>Longevidad</a:t>
            </a:r>
            <a:r>
              <a:rPr lang="es-ES" sz="1300" dirty="0" smtClean="0">
                <a:solidFill>
                  <a:schemeClr val="tx1">
                    <a:lumMod val="65000"/>
                    <a:lumOff val="35000"/>
                  </a:schemeClr>
                </a:solidFill>
              </a:rPr>
              <a:t>: Entre 50 y 80 años.</a:t>
            </a:r>
          </a:p>
          <a:p>
            <a:r>
              <a:rPr lang="es-ES" sz="1300" b="1" i="1" dirty="0" smtClean="0">
                <a:solidFill>
                  <a:schemeClr val="tx1">
                    <a:lumMod val="65000"/>
                    <a:lumOff val="35000"/>
                  </a:schemeClr>
                </a:solidFill>
              </a:rPr>
              <a:t>Hábitat</a:t>
            </a:r>
            <a:r>
              <a:rPr lang="es-ES" sz="1300" i="1" dirty="0" smtClean="0">
                <a:solidFill>
                  <a:schemeClr val="tx1">
                    <a:lumMod val="65000"/>
                    <a:lumOff val="35000"/>
                  </a:schemeClr>
                </a:solidFill>
              </a:rPr>
              <a:t>:</a:t>
            </a:r>
            <a:r>
              <a:rPr lang="es-ES" sz="1300" dirty="0" smtClean="0">
                <a:solidFill>
                  <a:schemeClr val="tx1">
                    <a:lumMod val="65000"/>
                    <a:lumOff val="35000"/>
                  </a:schemeClr>
                </a:solidFill>
              </a:rPr>
              <a:t> Sabana.</a:t>
            </a:r>
          </a:p>
          <a:p>
            <a:r>
              <a:rPr lang="es-ES" sz="1300" b="1" i="1" dirty="0" smtClean="0">
                <a:solidFill>
                  <a:schemeClr val="tx1">
                    <a:lumMod val="65000"/>
                    <a:lumOff val="35000"/>
                  </a:schemeClr>
                </a:solidFill>
              </a:rPr>
              <a:t>Distribución:</a:t>
            </a:r>
            <a:r>
              <a:rPr lang="es-ES" sz="1300" b="1" dirty="0" smtClean="0">
                <a:solidFill>
                  <a:schemeClr val="tx1">
                    <a:lumMod val="65000"/>
                    <a:lumOff val="35000"/>
                  </a:schemeClr>
                </a:solidFill>
              </a:rPr>
              <a:t> </a:t>
            </a:r>
            <a:r>
              <a:rPr lang="es-ES" sz="1300" dirty="0" smtClean="0">
                <a:solidFill>
                  <a:schemeClr val="tx1">
                    <a:lumMod val="65000"/>
                    <a:lumOff val="35000"/>
                  </a:schemeClr>
                </a:solidFill>
              </a:rPr>
              <a:t>Sur del Sahara.</a:t>
            </a:r>
          </a:p>
          <a:p>
            <a:endParaRPr lang="es-MX" sz="1300" dirty="0" smtClean="0">
              <a:solidFill>
                <a:schemeClr val="tx1">
                  <a:lumMod val="65000"/>
                  <a:lumOff val="35000"/>
                </a:schemeClr>
              </a:solidFill>
            </a:endParaRPr>
          </a:p>
          <a:p>
            <a:r>
              <a:rPr lang="es-ES" sz="1300" dirty="0" smtClean="0">
                <a:solidFill>
                  <a:schemeClr val="tx1">
                    <a:lumMod val="65000"/>
                    <a:lumOff val="35000"/>
                  </a:schemeClr>
                </a:solidFill>
              </a:rPr>
              <a:t>Viven en manadas constituidas por hembras adultas y sus crías. Los jóvenes elefantes machos de 12 años son expulsados del grupo porque ya son sexualmente maduros. La hembra es el líder del grupo y lo defiende de cualquier enemigo.</a:t>
            </a:r>
          </a:p>
          <a:p>
            <a:r>
              <a:rPr lang="es-ES" sz="1300" dirty="0" smtClean="0">
                <a:solidFill>
                  <a:schemeClr val="tx1">
                    <a:lumMod val="65000"/>
                    <a:lumOff val="35000"/>
                  </a:schemeClr>
                </a:solidFill>
              </a:rPr>
              <a:t>El elefante ingiere tierra para complementar sus necesidades en minerales.</a:t>
            </a:r>
          </a:p>
          <a:p>
            <a:r>
              <a:rPr lang="es-ES" sz="1300" dirty="0" smtClean="0">
                <a:solidFill>
                  <a:schemeClr val="tx1">
                    <a:lumMod val="65000"/>
                    <a:lumOff val="35000"/>
                  </a:schemeClr>
                </a:solidFill>
              </a:rPr>
              <a:t>El elefante no cesa nunca de crecer durante toda su vida. Desde que nacen hasta los 4 años es de 10 a 20 kg por día. </a:t>
            </a:r>
          </a:p>
          <a:p>
            <a:r>
              <a:rPr lang="es-MX" sz="1300" dirty="0" smtClean="0">
                <a:solidFill>
                  <a:schemeClr val="tx1">
                    <a:lumMod val="65000"/>
                    <a:lumOff val="35000"/>
                  </a:schemeClr>
                </a:solidFill>
              </a:rPr>
              <a:t> </a:t>
            </a:r>
            <a:r>
              <a:rPr lang="es-MX" sz="1300" dirty="0" smtClean="0">
                <a:solidFill>
                  <a:schemeClr val="tx1">
                    <a:lumMod val="65000"/>
                    <a:lumOff val="35000"/>
                  </a:schemeClr>
                </a:solidFill>
              </a:rPr>
              <a:t>a 22 meses</a:t>
            </a:r>
            <a:endParaRPr lang="es-ES" sz="1300" dirty="0">
              <a:solidFill>
                <a:schemeClr val="tx1">
                  <a:lumMod val="65000"/>
                  <a:lumOff val="3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HIPOPÓTAMO</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3" name="2 Marcador de contenido"/>
          <p:cNvSpPr txBox="1">
            <a:spLocks/>
          </p:cNvSpPr>
          <p:nvPr/>
        </p:nvSpPr>
        <p:spPr>
          <a:xfrm>
            <a:off x="357158" y="1325896"/>
            <a:ext cx="3571900" cy="296036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2000" b="1" i="1" u="none" strike="noStrike" kern="1200" cap="none" spc="0" normalizeH="0" baseline="0" noProof="0" dirty="0" err="1" smtClean="0">
                <a:ln>
                  <a:noFill/>
                </a:ln>
                <a:solidFill>
                  <a:schemeClr val="tx1">
                    <a:lumMod val="65000"/>
                    <a:lumOff val="35000"/>
                  </a:schemeClr>
                </a:solidFill>
                <a:effectLst/>
                <a:uLnTx/>
                <a:uFillTx/>
                <a:latin typeface="+mn-lt"/>
                <a:ea typeface="+mn-ea"/>
                <a:cs typeface="+mn-cs"/>
              </a:rPr>
              <a:t>Hippopotamus</a:t>
            </a:r>
            <a:r>
              <a:rPr kumimoji="0" lang="es-ES" sz="20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ES" sz="2000" b="1" i="1" u="none" strike="noStrike" kern="1200" cap="none" spc="0" normalizeH="0" baseline="0" noProof="0" dirty="0" err="1" smtClean="0">
                <a:ln>
                  <a:noFill/>
                </a:ln>
                <a:solidFill>
                  <a:schemeClr val="tx1">
                    <a:lumMod val="65000"/>
                    <a:lumOff val="35000"/>
                  </a:schemeClr>
                </a:solidFill>
                <a:effectLst/>
                <a:uLnTx/>
                <a:uFillTx/>
                <a:latin typeface="+mn-lt"/>
                <a:ea typeface="+mn-ea"/>
                <a:cs typeface="+mn-cs"/>
              </a:rPr>
              <a:t>amphibius</a:t>
            </a:r>
            <a:endParaRPr kumimoji="0" lang="es-ES" sz="20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20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Alimentación: </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Herbívoro</a:t>
            </a:r>
            <a:endParaRPr kumimoji="0" lang="es-ES"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Peso:</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3500kg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Tamaño:</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5m x 1.5m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Vida:</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40-50 años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Parto:</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1 cría</a:t>
            </a:r>
            <a:endParaRPr kumimoji="0" lang="es-E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4" name="2 Marcador de notas"/>
          <p:cNvSpPr txBox="1">
            <a:spLocks/>
          </p:cNvSpPr>
          <p:nvPr/>
        </p:nvSpPr>
        <p:spPr>
          <a:xfrm>
            <a:off x="714348" y="4857760"/>
            <a:ext cx="7358114" cy="1657368"/>
          </a:xfrm>
          <a:prstGeom prst="rect">
            <a:avLst/>
          </a:prstGeo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Hábitat</a:t>
            </a:r>
            <a:r>
              <a:rPr kumimoji="0" lang="es-ES" sz="1600" b="0" i="1"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a:t>
            </a:r>
            <a:r>
              <a:rPr kumimoji="0" lang="es-ES" sz="1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Cursos de agua, lagos, estuarios, zonas húmedas.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Distribución:</a:t>
            </a:r>
            <a:r>
              <a:rPr kumimoji="0" lang="es-ES" sz="16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ES" sz="1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Sur del Sáhara.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Costumbres: </a:t>
            </a:r>
            <a:r>
              <a:rPr kumimoji="0" lang="es-ES" sz="1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Especie territorial.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Aunque parezca extraño la protección del elefante ha supuesto poner en peligro al hipopótamo. Esto se debe a que se busca en el hipopótamo los colmillos (de 5 cm) que no se pueden extraer del elefante.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ubtítulo"/>
          <p:cNvSpPr>
            <a:spLocks noGrp="1"/>
          </p:cNvSpPr>
          <p:nvPr>
            <p:ph type="subTitle" idx="1"/>
          </p:nvPr>
        </p:nvSpPr>
        <p:spPr>
          <a:xfrm>
            <a:off x="0" y="4572008"/>
            <a:ext cx="4186222" cy="895344"/>
          </a:xfrm>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Cebra</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8" name="2 Marcador de contenido"/>
          <p:cNvSpPr txBox="1">
            <a:spLocks/>
          </p:cNvSpPr>
          <p:nvPr/>
        </p:nvSpPr>
        <p:spPr>
          <a:xfrm>
            <a:off x="285720" y="571480"/>
            <a:ext cx="3000396" cy="3214710"/>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1" i="1" u="none" strike="noStrike" kern="1200" cap="none" spc="0" normalizeH="0" baseline="0" noProof="0" dirty="0" err="1" smtClean="0">
                <a:ln>
                  <a:noFill/>
                </a:ln>
                <a:solidFill>
                  <a:schemeClr val="tx1">
                    <a:lumMod val="65000"/>
                    <a:lumOff val="35000"/>
                  </a:schemeClr>
                </a:solidFill>
                <a:effectLst/>
                <a:uLnTx/>
                <a:uFillTx/>
                <a:latin typeface="+mn-lt"/>
                <a:ea typeface="+mn-ea"/>
                <a:cs typeface="+mn-cs"/>
              </a:rPr>
              <a:t>Equus</a:t>
            </a:r>
            <a:r>
              <a:rPr kumimoji="0" lang="es-MX" sz="20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MX" sz="2000" b="1" i="1" u="none" strike="noStrike" kern="1200" cap="none" spc="0" normalizeH="0" baseline="0" noProof="0" dirty="0" err="1" smtClean="0">
                <a:ln>
                  <a:noFill/>
                </a:ln>
                <a:solidFill>
                  <a:schemeClr val="tx1">
                    <a:lumMod val="65000"/>
                    <a:lumOff val="35000"/>
                  </a:schemeClr>
                </a:solidFill>
                <a:effectLst/>
                <a:uLnTx/>
                <a:uFillTx/>
                <a:latin typeface="+mn-lt"/>
                <a:ea typeface="+mn-ea"/>
                <a:cs typeface="+mn-cs"/>
              </a:rPr>
              <a:t>Burchelli</a:t>
            </a:r>
            <a:endParaRPr kumimoji="0" lang="es-MX" sz="20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MX" sz="2000" b="1" i="1"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Alimentación:</a:t>
            </a:r>
            <a:r>
              <a:rPr kumimoji="0" lang="es-MX" sz="2000" b="1" i="0" u="none" strike="noStrike" kern="1200" cap="none" spc="0" normalizeH="0" noProof="0" dirty="0" smtClean="0">
                <a:ln>
                  <a:noFill/>
                </a:ln>
                <a:solidFill>
                  <a:schemeClr val="tx1">
                    <a:lumMod val="65000"/>
                    <a:lumOff val="35000"/>
                  </a:schemeClr>
                </a:solidFill>
                <a:effectLst/>
                <a:uLnTx/>
                <a:uFillTx/>
                <a:latin typeface="+mn-lt"/>
                <a:ea typeface="+mn-ea"/>
                <a:cs typeface="+mn-cs"/>
              </a:rPr>
              <a:t> </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Herbívoro</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lang="es-MX" b="1" dirty="0">
                <a:solidFill>
                  <a:schemeClr val="tx1">
                    <a:lumMod val="65000"/>
                    <a:lumOff val="35000"/>
                  </a:schemeClr>
                </a:solidFill>
              </a:rPr>
              <a:t>Peso:</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320kg</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Tamaño:</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2m x 1.3m</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Vida:</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25 años</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a:t>
            </a:r>
            <a:r>
              <a:rPr kumimoji="0" lang="es-MX"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Familia:</a:t>
            </a:r>
            <a:r>
              <a:rPr kumimoji="0" lang="es-MX" sz="20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 Équidos</a:t>
            </a:r>
            <a:endParaRPr kumimoji="0" lang="es-E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9" name="8 Rectángulo"/>
          <p:cNvSpPr/>
          <p:nvPr/>
        </p:nvSpPr>
        <p:spPr>
          <a:xfrm>
            <a:off x="4143372" y="4286256"/>
            <a:ext cx="4572000" cy="2308324"/>
          </a:xfrm>
          <a:prstGeom prst="rect">
            <a:avLst/>
          </a:prstGeom>
        </p:spPr>
        <p:txBody>
          <a:bodyPr>
            <a:spAutoFit/>
          </a:bodyPr>
          <a:lstStyle/>
          <a:p>
            <a:pPr>
              <a:buFont typeface="Arial" pitchFamily="34" charset="0"/>
              <a:buChar char="•"/>
            </a:pPr>
            <a:r>
              <a:rPr lang="es-ES" dirty="0" smtClean="0">
                <a:solidFill>
                  <a:schemeClr val="tx1">
                    <a:lumMod val="65000"/>
                    <a:lumOff val="35000"/>
                  </a:schemeClr>
                </a:solidFill>
              </a:rPr>
              <a:t> El pelaje característico de la cebra tiene la misión de confundir a los depredadores ya que las rayas difuminan la silueta del individuo cuando se encuentra junto con otras cebras formando el grupo familiar.</a:t>
            </a:r>
            <a:br>
              <a:rPr lang="es-ES" dirty="0" smtClean="0">
                <a:solidFill>
                  <a:schemeClr val="tx1">
                    <a:lumMod val="65000"/>
                    <a:lumOff val="35000"/>
                  </a:schemeClr>
                </a:solidFill>
              </a:rPr>
            </a:br>
            <a:endParaRPr lang="es-ES" dirty="0" smtClean="0">
              <a:solidFill>
                <a:schemeClr val="tx1">
                  <a:lumMod val="65000"/>
                  <a:lumOff val="35000"/>
                </a:schemeClr>
              </a:solidFill>
            </a:endParaRPr>
          </a:p>
          <a:p>
            <a:pPr>
              <a:buFont typeface="Arial" pitchFamily="34" charset="0"/>
              <a:buChar char="•"/>
            </a:pPr>
            <a:r>
              <a:rPr lang="es-ES" dirty="0" smtClean="0">
                <a:solidFill>
                  <a:schemeClr val="tx1">
                    <a:lumMod val="65000"/>
                    <a:lumOff val="35000"/>
                  </a:schemeClr>
                </a:solidFill>
              </a:rPr>
              <a:t> La gestación dura 12 meses. La hembra pare 1 cría y pesa 30 kg en el momento de nacer.</a:t>
            </a:r>
            <a:endParaRPr lang="es-ES" dirty="0">
              <a:solidFill>
                <a:schemeClr val="tx1">
                  <a:lumMod val="65000"/>
                  <a:lumOff val="3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CIERVO</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3" name="2 Marcador de contenido"/>
          <p:cNvSpPr>
            <a:spLocks noGrp="1"/>
          </p:cNvSpPr>
          <p:nvPr>
            <p:ph idx="1"/>
          </p:nvPr>
        </p:nvSpPr>
        <p:spPr/>
        <p:txBody>
          <a:bodyPr/>
          <a:lstStyle/>
          <a:p>
            <a:endParaRPr lang="es-ES"/>
          </a:p>
        </p:txBody>
      </p:sp>
      <p:sp>
        <p:nvSpPr>
          <p:cNvPr id="4" name="3 Marcador de texto"/>
          <p:cNvSpPr>
            <a:spLocks noGrp="1"/>
          </p:cNvSpPr>
          <p:nvPr>
            <p:ph type="body" sz="half" idx="2"/>
          </p:nvPr>
        </p:nvSpPr>
        <p:spPr/>
        <p:txBody>
          <a:bodyPr/>
          <a:lstStyle/>
          <a:p>
            <a:pPr>
              <a:buFont typeface="Arial" pitchFamily="34" charset="0"/>
              <a:buChar char="•"/>
            </a:pPr>
            <a:r>
              <a:rPr lang="es-MX" dirty="0" smtClean="0">
                <a:solidFill>
                  <a:schemeClr val="tx1">
                    <a:lumMod val="65000"/>
                    <a:lumOff val="35000"/>
                  </a:schemeClr>
                </a:solidFill>
              </a:rPr>
              <a:t> Alimentación: Herbívoro</a:t>
            </a:r>
          </a:p>
          <a:p>
            <a:pPr>
              <a:buFont typeface="Arial" pitchFamily="34" charset="0"/>
              <a:buChar char="•"/>
            </a:pPr>
            <a:r>
              <a:rPr lang="es-MX" dirty="0" smtClean="0">
                <a:solidFill>
                  <a:schemeClr val="tx1">
                    <a:lumMod val="65000"/>
                    <a:lumOff val="35000"/>
                  </a:schemeClr>
                </a:solidFill>
              </a:rPr>
              <a:t> Peso: 80-200kg</a:t>
            </a:r>
          </a:p>
          <a:p>
            <a:pPr>
              <a:buFont typeface="Arial" pitchFamily="34" charset="0"/>
              <a:buChar char="•"/>
            </a:pPr>
            <a:r>
              <a:rPr lang="es-MX" dirty="0">
                <a:solidFill>
                  <a:schemeClr val="tx1">
                    <a:lumMod val="65000"/>
                    <a:lumOff val="35000"/>
                  </a:schemeClr>
                </a:solidFill>
              </a:rPr>
              <a:t> </a:t>
            </a:r>
            <a:r>
              <a:rPr lang="es-MX" dirty="0" smtClean="0">
                <a:solidFill>
                  <a:schemeClr val="tx1">
                    <a:lumMod val="65000"/>
                    <a:lumOff val="35000"/>
                  </a:schemeClr>
                </a:solidFill>
              </a:rPr>
              <a:t> Tamaño: 90cm x 150cm</a:t>
            </a:r>
          </a:p>
          <a:p>
            <a:pPr>
              <a:buFont typeface="Arial" pitchFamily="34" charset="0"/>
              <a:buChar char="•"/>
            </a:pPr>
            <a:endParaRPr lang="es-MX" dirty="0">
              <a:solidFill>
                <a:schemeClr val="tx1">
                  <a:lumMod val="65000"/>
                  <a:lumOff val="35000"/>
                </a:schemeClr>
              </a:solidFill>
            </a:endParaRPr>
          </a:p>
          <a:p>
            <a:pPr>
              <a:buFont typeface="Arial" pitchFamily="34" charset="0"/>
              <a:buChar char="•"/>
            </a:pPr>
            <a:r>
              <a:rPr lang="es-ES" dirty="0" smtClean="0">
                <a:solidFill>
                  <a:schemeClr val="tx1">
                    <a:lumMod val="65000"/>
                    <a:lumOff val="35000"/>
                  </a:schemeClr>
                </a:solidFill>
              </a:rPr>
              <a:t> Vive en las grandes forestas de coníferas y de follaje a menudo cerca de los claros. Su manto es </a:t>
            </a:r>
            <a:r>
              <a:rPr lang="es-ES" dirty="0" err="1" smtClean="0">
                <a:solidFill>
                  <a:schemeClr val="tx1">
                    <a:lumMod val="65000"/>
                    <a:lumOff val="35000"/>
                  </a:schemeClr>
                </a:solidFill>
              </a:rPr>
              <a:t>bruno</a:t>
            </a:r>
            <a:r>
              <a:rPr lang="es-ES" dirty="0" smtClean="0">
                <a:solidFill>
                  <a:schemeClr val="tx1">
                    <a:lumMod val="65000"/>
                    <a:lumOff val="35000"/>
                  </a:schemeClr>
                </a:solidFill>
              </a:rPr>
              <a:t>-rojizo en verano y gris-</a:t>
            </a:r>
            <a:r>
              <a:rPr lang="es-ES" dirty="0" err="1" smtClean="0">
                <a:solidFill>
                  <a:schemeClr val="tx1">
                    <a:lumMod val="65000"/>
                    <a:lumOff val="35000"/>
                  </a:schemeClr>
                </a:solidFill>
              </a:rPr>
              <a:t>bruno</a:t>
            </a:r>
            <a:r>
              <a:rPr lang="es-ES" dirty="0" smtClean="0">
                <a:solidFill>
                  <a:schemeClr val="tx1">
                    <a:lumMod val="65000"/>
                    <a:lumOff val="35000"/>
                  </a:schemeClr>
                </a:solidFill>
              </a:rPr>
              <a:t> en invierno. Sólo los machos tienen cuernos</a:t>
            </a:r>
          </a:p>
          <a:p>
            <a:pPr>
              <a:buFont typeface="Arial" pitchFamily="34" charset="0"/>
              <a:buChar char="•"/>
            </a:pPr>
            <a:r>
              <a:rPr lang="es-ES" dirty="0" smtClean="0">
                <a:solidFill>
                  <a:schemeClr val="tx1">
                    <a:lumMod val="65000"/>
                    <a:lumOff val="35000"/>
                  </a:schemeClr>
                </a:solidFill>
              </a:rPr>
              <a:t> Las hembras viven en grupos con los pequeños mientras que los machos son solitarios y sólo en la época de los amores buscan conquistarse un rebaño luchando entre sí con verdaderos torneos hechos de golpizas entre los cuernos de los combatientes.</a:t>
            </a:r>
          </a:p>
          <a:p>
            <a:pPr>
              <a:buFont typeface="Arial" pitchFamily="34" charset="0"/>
              <a:buChar char="•"/>
            </a:pPr>
            <a:r>
              <a:rPr lang="es-ES" dirty="0" smtClean="0">
                <a:solidFill>
                  <a:schemeClr val="tx1">
                    <a:lumMod val="65000"/>
                    <a:lumOff val="35000"/>
                  </a:schemeClr>
                </a:solidFill>
              </a:rPr>
              <a:t> El período de gestación dura ocho meses con 1 sola </a:t>
            </a:r>
            <a:r>
              <a:rPr lang="es-ES" dirty="0" err="1" smtClean="0">
                <a:solidFill>
                  <a:schemeClr val="tx1">
                    <a:lumMod val="65000"/>
                    <a:lumOff val="35000"/>
                  </a:schemeClr>
                </a:solidFill>
              </a:rPr>
              <a:t>cria</a:t>
            </a:r>
            <a:r>
              <a:rPr lang="es-ES" dirty="0" smtClean="0">
                <a:solidFill>
                  <a:schemeClr val="tx1">
                    <a:lumMod val="65000"/>
                    <a:lumOff val="35000"/>
                  </a:schemeClr>
                </a:solidFill>
              </a:rPr>
              <a:t>. </a:t>
            </a:r>
            <a:r>
              <a:rPr lang="es-MX" dirty="0" smtClean="0">
                <a:solidFill>
                  <a:schemeClr val="tx1">
                    <a:lumMod val="65000"/>
                    <a:lumOff val="35000"/>
                  </a:schemeClr>
                </a:solidFill>
              </a:rPr>
              <a:t> </a:t>
            </a:r>
            <a:endParaRPr lang="es-ES" dirty="0">
              <a:solidFill>
                <a:schemeClr val="tx1">
                  <a:lumMod val="65000"/>
                  <a:lumOff val="3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Zorro Gris</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3" name="2 Marcador de contenido"/>
          <p:cNvSpPr>
            <a:spLocks noGrp="1"/>
          </p:cNvSpPr>
          <p:nvPr>
            <p:ph idx="1"/>
          </p:nvPr>
        </p:nvSpPr>
        <p:spPr/>
        <p:txBody>
          <a:bodyPr>
            <a:normAutofit/>
          </a:bodyPr>
          <a:lstStyle/>
          <a:p>
            <a:r>
              <a:rPr lang="es-ES" sz="1800" b="1" i="1" dirty="0" err="1" smtClean="0">
                <a:solidFill>
                  <a:schemeClr val="tx1">
                    <a:lumMod val="65000"/>
                    <a:lumOff val="35000"/>
                  </a:schemeClr>
                </a:solidFill>
              </a:rPr>
              <a:t>Urocyon</a:t>
            </a:r>
            <a:r>
              <a:rPr lang="es-ES" sz="1800" b="1" i="1" dirty="0" smtClean="0">
                <a:solidFill>
                  <a:schemeClr val="tx1">
                    <a:lumMod val="65000"/>
                    <a:lumOff val="35000"/>
                  </a:schemeClr>
                </a:solidFill>
              </a:rPr>
              <a:t> </a:t>
            </a:r>
            <a:r>
              <a:rPr lang="es-ES" sz="1800" b="1" i="1" dirty="0" err="1" smtClean="0">
                <a:solidFill>
                  <a:schemeClr val="tx1">
                    <a:lumMod val="65000"/>
                    <a:lumOff val="35000"/>
                  </a:schemeClr>
                </a:solidFill>
              </a:rPr>
              <a:t>cinereoargenteus</a:t>
            </a:r>
            <a:endParaRPr lang="es-ES" sz="1800" b="1" i="1" dirty="0" smtClean="0">
              <a:solidFill>
                <a:schemeClr val="tx1">
                  <a:lumMod val="65000"/>
                  <a:lumOff val="35000"/>
                </a:schemeClr>
              </a:solidFill>
            </a:endParaRPr>
          </a:p>
          <a:p>
            <a:endParaRPr lang="es-ES" sz="1800" b="1" i="1" dirty="0" smtClean="0">
              <a:solidFill>
                <a:schemeClr val="tx1">
                  <a:lumMod val="65000"/>
                  <a:lumOff val="35000"/>
                </a:schemeClr>
              </a:solidFill>
            </a:endParaRPr>
          </a:p>
          <a:p>
            <a:r>
              <a:rPr lang="es-MX" sz="1800" b="1" dirty="0" smtClean="0">
                <a:solidFill>
                  <a:schemeClr val="tx1">
                    <a:lumMod val="65000"/>
                    <a:lumOff val="35000"/>
                  </a:schemeClr>
                </a:solidFill>
              </a:rPr>
              <a:t>Alimentación:</a:t>
            </a:r>
            <a:r>
              <a:rPr lang="es-MX" sz="1800" dirty="0" smtClean="0">
                <a:solidFill>
                  <a:schemeClr val="tx1">
                    <a:lumMod val="65000"/>
                    <a:lumOff val="35000"/>
                  </a:schemeClr>
                </a:solidFill>
              </a:rPr>
              <a:t> Carnívoro</a:t>
            </a:r>
          </a:p>
          <a:p>
            <a:r>
              <a:rPr lang="es-MX" sz="1800" b="1" dirty="0" smtClean="0">
                <a:solidFill>
                  <a:schemeClr val="tx1">
                    <a:lumMod val="65000"/>
                    <a:lumOff val="35000"/>
                  </a:schemeClr>
                </a:solidFill>
              </a:rPr>
              <a:t>Crías:</a:t>
            </a:r>
            <a:r>
              <a:rPr lang="es-MX" sz="1800" dirty="0" smtClean="0">
                <a:solidFill>
                  <a:schemeClr val="tx1">
                    <a:lumMod val="65000"/>
                    <a:lumOff val="35000"/>
                  </a:schemeClr>
                </a:solidFill>
              </a:rPr>
              <a:t> 3-5 por camada</a:t>
            </a:r>
          </a:p>
          <a:p>
            <a:r>
              <a:rPr lang="es-MX" sz="1800" b="1" dirty="0" smtClean="0">
                <a:solidFill>
                  <a:schemeClr val="tx1">
                    <a:lumMod val="65000"/>
                    <a:lumOff val="35000"/>
                  </a:schemeClr>
                </a:solidFill>
              </a:rPr>
              <a:t>Vida:</a:t>
            </a:r>
            <a:r>
              <a:rPr lang="es-MX" sz="1800" dirty="0" smtClean="0">
                <a:solidFill>
                  <a:schemeClr val="tx1">
                    <a:lumMod val="65000"/>
                    <a:lumOff val="35000"/>
                  </a:schemeClr>
                </a:solidFill>
              </a:rPr>
              <a:t> 14-16 años</a:t>
            </a:r>
          </a:p>
          <a:p>
            <a:endParaRPr lang="es-MX" sz="1800" dirty="0" smtClean="0">
              <a:solidFill>
                <a:schemeClr val="tx1">
                  <a:lumMod val="65000"/>
                  <a:lumOff val="35000"/>
                </a:schemeClr>
              </a:solidFill>
            </a:endParaRPr>
          </a:p>
          <a:p>
            <a:r>
              <a:rPr lang="es-ES" sz="1800" dirty="0" smtClean="0">
                <a:solidFill>
                  <a:schemeClr val="tx1">
                    <a:lumMod val="65000"/>
                    <a:lumOff val="35000"/>
                  </a:schemeClr>
                </a:solidFill>
              </a:rPr>
              <a:t>Es más chico que el zorro colorado fueguino y se distingue por su larga cola grisácea, 42 cm. con punta negra, de aproximadamente 35cm; incluida esta, mide alrededor de 90cm.</a:t>
            </a:r>
          </a:p>
          <a:p>
            <a:r>
              <a:rPr lang="es-ES" sz="1800" dirty="0" smtClean="0">
                <a:solidFill>
                  <a:schemeClr val="tx1">
                    <a:lumMod val="65000"/>
                    <a:lumOff val="35000"/>
                  </a:schemeClr>
                </a:solidFill>
              </a:rPr>
              <a:t>Es animal muy astuto y muy activo durante la noche, aunque también se le ve, aunque en raras ocasiones en el día.</a:t>
            </a:r>
            <a:endParaRPr lang="es-ES" sz="1800" dirty="0">
              <a:solidFill>
                <a:schemeClr val="tx1">
                  <a:lumMod val="65000"/>
                  <a:lumOff val="3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Jirafas</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3" name="2 CuadroTexto"/>
          <p:cNvSpPr txBox="1"/>
          <p:nvPr/>
        </p:nvSpPr>
        <p:spPr>
          <a:xfrm>
            <a:off x="642910" y="1857364"/>
            <a:ext cx="2928958" cy="2062103"/>
          </a:xfrm>
          <a:prstGeom prst="rect">
            <a:avLst/>
          </a:prstGeom>
          <a:noFill/>
        </p:spPr>
        <p:txBody>
          <a:bodyPr wrap="square" rtlCol="0">
            <a:spAutoFit/>
          </a:bodyPr>
          <a:lstStyle/>
          <a:p>
            <a:pPr>
              <a:buFont typeface="Arial" pitchFamily="34" charset="0"/>
              <a:buChar char="•"/>
            </a:pPr>
            <a:r>
              <a:rPr lang="es-MX" sz="1600" dirty="0" smtClean="0">
                <a:solidFill>
                  <a:schemeClr val="tx1">
                    <a:lumMod val="65000"/>
                    <a:lumOff val="35000"/>
                  </a:schemeClr>
                </a:solidFill>
              </a:rPr>
              <a:t> </a:t>
            </a:r>
            <a:r>
              <a:rPr lang="es-ES" sz="1600" b="1" i="1" dirty="0" err="1">
                <a:solidFill>
                  <a:schemeClr val="tx1">
                    <a:lumMod val="65000"/>
                    <a:lumOff val="35000"/>
                  </a:schemeClr>
                </a:solidFill>
              </a:rPr>
              <a:t>Giraffa</a:t>
            </a:r>
            <a:r>
              <a:rPr lang="es-ES" sz="1600" b="1" i="1" dirty="0">
                <a:solidFill>
                  <a:schemeClr val="tx1">
                    <a:lumMod val="65000"/>
                    <a:lumOff val="35000"/>
                  </a:schemeClr>
                </a:solidFill>
              </a:rPr>
              <a:t> </a:t>
            </a:r>
            <a:r>
              <a:rPr lang="es-ES" sz="1600" b="1" i="1" dirty="0" err="1" smtClean="0">
                <a:solidFill>
                  <a:schemeClr val="tx1">
                    <a:lumMod val="65000"/>
                    <a:lumOff val="35000"/>
                  </a:schemeClr>
                </a:solidFill>
              </a:rPr>
              <a:t>camelopardalis</a:t>
            </a:r>
            <a:endParaRPr lang="es-ES" sz="1600" b="1" i="1" dirty="0" smtClean="0">
              <a:solidFill>
                <a:schemeClr val="tx1">
                  <a:lumMod val="65000"/>
                  <a:lumOff val="35000"/>
                </a:schemeClr>
              </a:solidFill>
            </a:endParaRPr>
          </a:p>
          <a:p>
            <a:pPr>
              <a:buFont typeface="Arial" pitchFamily="34" charset="0"/>
              <a:buChar char="•"/>
            </a:pPr>
            <a:endParaRPr lang="es-MX" sz="1600" b="1" i="1" dirty="0" smtClean="0">
              <a:solidFill>
                <a:schemeClr val="tx1">
                  <a:lumMod val="65000"/>
                  <a:lumOff val="35000"/>
                </a:schemeClr>
              </a:solidFill>
            </a:endParaRPr>
          </a:p>
          <a:p>
            <a:pPr>
              <a:buFont typeface="Arial" pitchFamily="34" charset="0"/>
              <a:buChar char="•"/>
            </a:pPr>
            <a:r>
              <a:rPr lang="es-MX" sz="1600" b="1" dirty="0" smtClean="0">
                <a:solidFill>
                  <a:schemeClr val="tx1">
                    <a:lumMod val="65000"/>
                    <a:lumOff val="35000"/>
                  </a:schemeClr>
                </a:solidFill>
              </a:rPr>
              <a:t> Alimentación: </a:t>
            </a:r>
            <a:r>
              <a:rPr lang="es-MX" sz="1600" dirty="0" smtClean="0">
                <a:solidFill>
                  <a:schemeClr val="tx1">
                    <a:lumMod val="65000"/>
                    <a:lumOff val="35000"/>
                  </a:schemeClr>
                </a:solidFill>
              </a:rPr>
              <a:t>Herbívoro (prefiere las hojas de un árbol llamado: Acacia)</a:t>
            </a:r>
          </a:p>
          <a:p>
            <a:pPr>
              <a:buFont typeface="Arial" pitchFamily="34" charset="0"/>
              <a:buChar char="•"/>
            </a:pPr>
            <a:r>
              <a:rPr lang="es-MX" sz="1600" b="1" dirty="0" smtClean="0">
                <a:solidFill>
                  <a:schemeClr val="tx1">
                    <a:lumMod val="65000"/>
                    <a:lumOff val="35000"/>
                  </a:schemeClr>
                </a:solidFill>
              </a:rPr>
              <a:t> Peso:</a:t>
            </a:r>
            <a:r>
              <a:rPr lang="es-MX" sz="1600" dirty="0" smtClean="0">
                <a:solidFill>
                  <a:schemeClr val="tx1">
                    <a:lumMod val="65000"/>
                    <a:lumOff val="35000"/>
                  </a:schemeClr>
                </a:solidFill>
              </a:rPr>
              <a:t> 1100 – 2000kg</a:t>
            </a:r>
            <a:endParaRPr lang="es-ES" sz="1600" dirty="0" smtClean="0">
              <a:solidFill>
                <a:schemeClr val="tx1">
                  <a:lumMod val="65000"/>
                  <a:lumOff val="35000"/>
                </a:schemeClr>
              </a:solidFill>
            </a:endParaRPr>
          </a:p>
          <a:p>
            <a:pPr>
              <a:buFont typeface="Arial" pitchFamily="34" charset="0"/>
              <a:buChar char="•"/>
            </a:pPr>
            <a:r>
              <a:rPr lang="es-MX" sz="1600" dirty="0">
                <a:solidFill>
                  <a:schemeClr val="tx1">
                    <a:lumMod val="65000"/>
                    <a:lumOff val="35000"/>
                  </a:schemeClr>
                </a:solidFill>
              </a:rPr>
              <a:t> </a:t>
            </a:r>
            <a:r>
              <a:rPr lang="es-MX" sz="1600" b="1" dirty="0" smtClean="0">
                <a:solidFill>
                  <a:schemeClr val="tx1">
                    <a:lumMod val="65000"/>
                    <a:lumOff val="35000"/>
                  </a:schemeClr>
                </a:solidFill>
              </a:rPr>
              <a:t>Gestación:</a:t>
            </a:r>
            <a:r>
              <a:rPr lang="es-MX" sz="1600" dirty="0" smtClean="0">
                <a:solidFill>
                  <a:schemeClr val="tx1">
                    <a:lumMod val="65000"/>
                    <a:lumOff val="35000"/>
                  </a:schemeClr>
                </a:solidFill>
              </a:rPr>
              <a:t>  14-15 meses</a:t>
            </a:r>
          </a:p>
          <a:p>
            <a:pPr>
              <a:buFont typeface="Arial" pitchFamily="34" charset="0"/>
              <a:buChar char="•"/>
            </a:pPr>
            <a:endParaRPr lang="es-MX" sz="1600" dirty="0" smtClean="0">
              <a:solidFill>
                <a:schemeClr val="tx1">
                  <a:lumMod val="65000"/>
                  <a:lumOff val="35000"/>
                </a:schemeClr>
              </a:solidFill>
            </a:endParaRPr>
          </a:p>
        </p:txBody>
      </p:sp>
      <p:sp>
        <p:nvSpPr>
          <p:cNvPr id="4" name="3 CuadroTexto"/>
          <p:cNvSpPr txBox="1"/>
          <p:nvPr/>
        </p:nvSpPr>
        <p:spPr>
          <a:xfrm>
            <a:off x="5929322" y="2715182"/>
            <a:ext cx="2857520" cy="3785652"/>
          </a:xfrm>
          <a:prstGeom prst="rect">
            <a:avLst/>
          </a:prstGeom>
          <a:noFill/>
        </p:spPr>
        <p:txBody>
          <a:bodyPr wrap="square" rtlCol="0">
            <a:spAutoFit/>
          </a:bodyPr>
          <a:lstStyle/>
          <a:p>
            <a:pPr>
              <a:buFont typeface="Arial" pitchFamily="34" charset="0"/>
              <a:buChar char="•"/>
            </a:pPr>
            <a:r>
              <a:rPr lang="es-ES" sz="1600" i="1" dirty="0" smtClean="0">
                <a:solidFill>
                  <a:schemeClr val="tx1">
                    <a:lumMod val="65000"/>
                    <a:lumOff val="35000"/>
                  </a:schemeClr>
                </a:solidFill>
              </a:rPr>
              <a:t> La Jirafa tiene patas y cuello especialmente largos, esto lo hace el animal terrestre mas alto. Los machos llegan a medir aproximadamente 5,5 metros de altura mientras que la altura de las hembras oscila en torno a los 5 metros.</a:t>
            </a:r>
          </a:p>
          <a:p>
            <a:pPr>
              <a:buFont typeface="Arial" pitchFamily="34" charset="0"/>
              <a:buChar char="•"/>
            </a:pPr>
            <a:r>
              <a:rPr lang="es-MX" sz="1600" i="1" dirty="0" smtClean="0">
                <a:solidFill>
                  <a:schemeClr val="tx1">
                    <a:lumMod val="65000"/>
                    <a:lumOff val="35000"/>
                  </a:schemeClr>
                </a:solidFill>
              </a:rPr>
              <a:t> </a:t>
            </a:r>
            <a:r>
              <a:rPr lang="es-ES" sz="1600" i="1" dirty="0" smtClean="0">
                <a:solidFill>
                  <a:schemeClr val="tx1">
                    <a:lumMod val="65000"/>
                    <a:lumOff val="35000"/>
                  </a:schemeClr>
                </a:solidFill>
              </a:rPr>
              <a:t>En su cabeza las jirafas tienen cuernos, la cantidad depende de la subespecie.</a:t>
            </a:r>
          </a:p>
          <a:p>
            <a:pPr>
              <a:buFont typeface="Arial" pitchFamily="34" charset="0"/>
              <a:buChar char="•"/>
            </a:pPr>
            <a:r>
              <a:rPr lang="es-ES" sz="1600" i="1" dirty="0" smtClean="0">
                <a:solidFill>
                  <a:schemeClr val="tx1">
                    <a:lumMod val="65000"/>
                    <a:lumOff val="35000"/>
                  </a:schemeClr>
                </a:solidFill>
              </a:rPr>
              <a:t> La jirafa es un animal que no es territorial y vive en grupos de aproximadamente entre 15 y 20 individuos</a:t>
            </a:r>
            <a:endParaRPr lang="es-ES" sz="1600" dirty="0">
              <a:solidFill>
                <a:schemeClr val="tx1">
                  <a:lumMod val="65000"/>
                  <a:lumOff val="3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RINOCERONTE</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6" name="5 Marcador de contenido"/>
          <p:cNvSpPr>
            <a:spLocks noGrp="1"/>
          </p:cNvSpPr>
          <p:nvPr>
            <p:ph idx="1"/>
          </p:nvPr>
        </p:nvSpPr>
        <p:spPr/>
        <p:txBody>
          <a:bodyPr/>
          <a:lstStyle/>
          <a:p>
            <a:endParaRPr lang="es-ES"/>
          </a:p>
        </p:txBody>
      </p:sp>
      <p:sp>
        <p:nvSpPr>
          <p:cNvPr id="7" name="6 CuadroTexto"/>
          <p:cNvSpPr txBox="1"/>
          <p:nvPr/>
        </p:nvSpPr>
        <p:spPr>
          <a:xfrm>
            <a:off x="357158" y="1142984"/>
            <a:ext cx="2143140" cy="369332"/>
          </a:xfrm>
          <a:prstGeom prst="rect">
            <a:avLst/>
          </a:prstGeom>
          <a:noFill/>
        </p:spPr>
        <p:txBody>
          <a:bodyPr wrap="square" rtlCol="0">
            <a:spAutoFit/>
          </a:bodyPr>
          <a:lstStyle/>
          <a:p>
            <a:r>
              <a:rPr lang="es-ES" b="1" i="1" dirty="0" err="1">
                <a:solidFill>
                  <a:schemeClr val="tx1">
                    <a:lumMod val="65000"/>
                    <a:lumOff val="35000"/>
                  </a:schemeClr>
                </a:solidFill>
              </a:rPr>
              <a:t>Rhinocerus</a:t>
            </a:r>
            <a:r>
              <a:rPr lang="es-ES" b="1" i="1" dirty="0">
                <a:solidFill>
                  <a:schemeClr val="tx1">
                    <a:lumMod val="65000"/>
                    <a:lumOff val="35000"/>
                  </a:schemeClr>
                </a:solidFill>
              </a:rPr>
              <a:t> </a:t>
            </a:r>
            <a:r>
              <a:rPr lang="es-ES" b="1" i="1" dirty="0" err="1">
                <a:solidFill>
                  <a:schemeClr val="tx1">
                    <a:lumMod val="65000"/>
                    <a:lumOff val="35000"/>
                  </a:schemeClr>
                </a:solidFill>
              </a:rPr>
              <a:t>unicornis</a:t>
            </a:r>
            <a:endParaRPr lang="es-ES" b="1" i="1" dirty="0">
              <a:solidFill>
                <a:schemeClr val="tx1">
                  <a:lumMod val="65000"/>
                  <a:lumOff val="3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LEÓN</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3" name="2 Marcador de contenido"/>
          <p:cNvSpPr>
            <a:spLocks noGrp="1"/>
          </p:cNvSpPr>
          <p:nvPr>
            <p:ph idx="1"/>
          </p:nvPr>
        </p:nvSpPr>
        <p:spPr/>
        <p:txBody>
          <a:bodyPr/>
          <a:lstStyle/>
          <a:p>
            <a:endParaRPr lang="es-ES"/>
          </a:p>
        </p:txBody>
      </p:sp>
      <p:sp>
        <p:nvSpPr>
          <p:cNvPr id="4" name="3 Marcador de texto"/>
          <p:cNvSpPr>
            <a:spLocks noGrp="1"/>
          </p:cNvSpPr>
          <p:nvPr>
            <p:ph type="body" sz="half" idx="2"/>
          </p:nvPr>
        </p:nvSpPr>
        <p:spPr/>
        <p:txBody>
          <a:bodyPr/>
          <a:lstStyle/>
          <a:p>
            <a:pPr>
              <a:buFont typeface="Arial" pitchFamily="34" charset="0"/>
              <a:buChar char="•"/>
            </a:pPr>
            <a:r>
              <a:rPr lang="es-MX" b="1" dirty="0" smtClean="0">
                <a:solidFill>
                  <a:schemeClr val="tx1">
                    <a:lumMod val="65000"/>
                    <a:lumOff val="35000"/>
                  </a:schemeClr>
                </a:solidFill>
              </a:rPr>
              <a:t>Peso:</a:t>
            </a:r>
            <a:r>
              <a:rPr lang="es-MX" dirty="0" smtClean="0">
                <a:solidFill>
                  <a:schemeClr val="tx1">
                    <a:lumMod val="65000"/>
                    <a:lumOff val="35000"/>
                  </a:schemeClr>
                </a:solidFill>
              </a:rPr>
              <a:t> 225kg máximo</a:t>
            </a:r>
            <a:endParaRPr lang="es-ES" dirty="0" smtClean="0">
              <a:solidFill>
                <a:schemeClr val="tx1">
                  <a:lumMod val="65000"/>
                  <a:lumOff val="35000"/>
                </a:schemeClr>
              </a:solidFill>
            </a:endParaRPr>
          </a:p>
          <a:p>
            <a:pPr>
              <a:buFont typeface="Arial" pitchFamily="34" charset="0"/>
              <a:buChar char="•"/>
            </a:pPr>
            <a:r>
              <a:rPr lang="es-MX" b="1" dirty="0" smtClean="0">
                <a:solidFill>
                  <a:schemeClr val="tx1">
                    <a:lumMod val="65000"/>
                    <a:lumOff val="35000"/>
                  </a:schemeClr>
                </a:solidFill>
              </a:rPr>
              <a:t> Alimentación:</a:t>
            </a:r>
            <a:r>
              <a:rPr lang="es-MX" dirty="0" smtClean="0">
                <a:solidFill>
                  <a:schemeClr val="tx1">
                    <a:lumMod val="65000"/>
                    <a:lumOff val="35000"/>
                  </a:schemeClr>
                </a:solidFill>
              </a:rPr>
              <a:t> Carnívoro </a:t>
            </a:r>
          </a:p>
          <a:p>
            <a:pPr>
              <a:buFont typeface="Arial" pitchFamily="34" charset="0"/>
              <a:buChar char="•"/>
            </a:pPr>
            <a:r>
              <a:rPr lang="es-MX" b="1" dirty="0" smtClean="0">
                <a:solidFill>
                  <a:schemeClr val="tx1">
                    <a:lumMod val="65000"/>
                    <a:lumOff val="35000"/>
                  </a:schemeClr>
                </a:solidFill>
              </a:rPr>
              <a:t>Tamaño:</a:t>
            </a:r>
            <a:r>
              <a:rPr lang="es-MX" dirty="0" smtClean="0">
                <a:solidFill>
                  <a:schemeClr val="tx1">
                    <a:lumMod val="65000"/>
                    <a:lumOff val="35000"/>
                  </a:schemeClr>
                </a:solidFill>
              </a:rPr>
              <a:t> 1.1m  x 3m</a:t>
            </a:r>
          </a:p>
          <a:p>
            <a:pPr>
              <a:buFont typeface="Arial" pitchFamily="34" charset="0"/>
              <a:buChar char="•"/>
            </a:pPr>
            <a:r>
              <a:rPr lang="es-MX" dirty="0" smtClean="0">
                <a:solidFill>
                  <a:schemeClr val="tx1">
                    <a:lumMod val="65000"/>
                    <a:lumOff val="35000"/>
                  </a:schemeClr>
                </a:solidFill>
              </a:rPr>
              <a:t> </a:t>
            </a:r>
            <a:r>
              <a:rPr lang="es-MX" b="1" dirty="0" smtClean="0">
                <a:solidFill>
                  <a:schemeClr val="tx1">
                    <a:lumMod val="65000"/>
                    <a:lumOff val="35000"/>
                  </a:schemeClr>
                </a:solidFill>
              </a:rPr>
              <a:t>Vida:</a:t>
            </a:r>
            <a:r>
              <a:rPr lang="es-MX" dirty="0" smtClean="0">
                <a:solidFill>
                  <a:schemeClr val="tx1">
                    <a:lumMod val="65000"/>
                    <a:lumOff val="35000"/>
                  </a:schemeClr>
                </a:solidFill>
              </a:rPr>
              <a:t> 16 – 20 años</a:t>
            </a:r>
          </a:p>
          <a:p>
            <a:pPr>
              <a:buFont typeface="Arial" pitchFamily="34" charset="0"/>
              <a:buChar char="•"/>
            </a:pPr>
            <a:r>
              <a:rPr lang="es-MX" dirty="0">
                <a:solidFill>
                  <a:schemeClr val="tx1">
                    <a:lumMod val="65000"/>
                    <a:lumOff val="35000"/>
                  </a:schemeClr>
                </a:solidFill>
              </a:rPr>
              <a:t> </a:t>
            </a:r>
            <a:r>
              <a:rPr lang="es-MX" b="1" dirty="0" smtClean="0">
                <a:solidFill>
                  <a:schemeClr val="tx1">
                    <a:lumMod val="65000"/>
                    <a:lumOff val="35000"/>
                  </a:schemeClr>
                </a:solidFill>
              </a:rPr>
              <a:t>Habitad:</a:t>
            </a:r>
            <a:r>
              <a:rPr lang="es-MX" dirty="0" smtClean="0">
                <a:solidFill>
                  <a:schemeClr val="tx1">
                    <a:lumMod val="65000"/>
                    <a:lumOff val="35000"/>
                  </a:schemeClr>
                </a:solidFill>
              </a:rPr>
              <a:t> Sabana</a:t>
            </a:r>
          </a:p>
          <a:p>
            <a:pPr>
              <a:buFont typeface="Arial" pitchFamily="34" charset="0"/>
              <a:buChar char="•"/>
            </a:pPr>
            <a:endParaRPr lang="es-MX" dirty="0" smtClean="0">
              <a:solidFill>
                <a:schemeClr val="tx1">
                  <a:lumMod val="65000"/>
                  <a:lumOff val="35000"/>
                </a:schemeClr>
              </a:solidFill>
            </a:endParaRPr>
          </a:p>
          <a:p>
            <a:pPr>
              <a:buFont typeface="Arial" pitchFamily="34" charset="0"/>
              <a:buChar char="•"/>
            </a:pPr>
            <a:r>
              <a:rPr lang="es-MX" dirty="0">
                <a:solidFill>
                  <a:schemeClr val="tx1">
                    <a:lumMod val="65000"/>
                    <a:lumOff val="35000"/>
                  </a:schemeClr>
                </a:solidFill>
              </a:rPr>
              <a:t> </a:t>
            </a:r>
            <a:r>
              <a:rPr lang="es-ES" dirty="0" smtClean="0">
                <a:solidFill>
                  <a:schemeClr val="tx1">
                    <a:lumMod val="65000"/>
                    <a:lumOff val="35000"/>
                  </a:schemeClr>
                </a:solidFill>
              </a:rPr>
              <a:t>El león se diferencia mucho de la leona. Mientras este tiene una larga melena, la hembra carece de ella. Su cabeza proporcionalmente es más grande.</a:t>
            </a:r>
          </a:p>
          <a:p>
            <a:pPr>
              <a:buFont typeface="Arial" pitchFamily="34" charset="0"/>
              <a:buChar char="•"/>
            </a:pPr>
            <a:r>
              <a:rPr lang="es-ES" dirty="0" smtClean="0">
                <a:solidFill>
                  <a:schemeClr val="tx1">
                    <a:lumMod val="65000"/>
                    <a:lumOff val="35000"/>
                  </a:schemeClr>
                </a:solidFill>
              </a:rPr>
              <a:t>El rugido del león puede oírse a más de 8 km de distancia.</a:t>
            </a:r>
          </a:p>
          <a:p>
            <a:pPr>
              <a:buFont typeface="Arial" pitchFamily="34" charset="0"/>
              <a:buChar char="•"/>
            </a:pPr>
            <a:r>
              <a:rPr lang="es-ES" dirty="0" smtClean="0">
                <a:solidFill>
                  <a:schemeClr val="tx1">
                    <a:lumMod val="65000"/>
                    <a:lumOff val="35000"/>
                  </a:schemeClr>
                </a:solidFill>
              </a:rPr>
              <a:t>Existe también el león asiático que se diferencia del león africano por la presencia de pelo en el abdomen.</a:t>
            </a:r>
          </a:p>
          <a:p>
            <a:pPr>
              <a:buFont typeface="Arial" pitchFamily="34" charset="0"/>
              <a:buChar char="•"/>
            </a:pPr>
            <a:endParaRPr lang="es-MX" dirty="0" smtClean="0">
              <a:solidFill>
                <a:schemeClr val="tx1">
                  <a:lumMod val="65000"/>
                  <a:lumOff val="3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57318" y="5429264"/>
            <a:ext cx="7772400" cy="1362075"/>
          </a:xfrm>
        </p:spPr>
        <p:txBody>
          <a:bodyPr/>
          <a:lstStyle/>
          <a:p>
            <a:r>
              <a:rPr lang="es-MX" dirty="0" err="1" smtClean="0">
                <a:solidFill>
                  <a:srgbClr val="00B0F0"/>
                </a:solidFill>
                <a:effectLst>
                  <a:outerShdw blurRad="38100" dist="38100" dir="2700000" algn="tl">
                    <a:srgbClr val="000000">
                      <a:alpha val="43137"/>
                    </a:srgbClr>
                  </a:outerShdw>
                </a:effectLst>
                <a:latin typeface="Algerian" pitchFamily="82" charset="0"/>
              </a:rPr>
              <a:t>cOCODRILO</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3" name="2 Marcador de texto"/>
          <p:cNvSpPr>
            <a:spLocks noGrp="1"/>
          </p:cNvSpPr>
          <p:nvPr>
            <p:ph type="body" idx="1"/>
          </p:nvPr>
        </p:nvSpPr>
        <p:spPr>
          <a:xfrm>
            <a:off x="722313" y="4737116"/>
            <a:ext cx="3992563" cy="549272"/>
          </a:xfrm>
        </p:spPr>
        <p:txBody>
          <a:bodyPr/>
          <a:lstStyle/>
          <a:p>
            <a:r>
              <a:rPr lang="es-ES" i="1" dirty="0" err="1" smtClean="0"/>
              <a:t>Crocodilus</a:t>
            </a:r>
            <a:r>
              <a:rPr lang="es-ES" i="1" dirty="0" smtClean="0"/>
              <a:t> </a:t>
            </a:r>
            <a:r>
              <a:rPr lang="es-ES" i="1" dirty="0" err="1" smtClean="0"/>
              <a:t>intermedius</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r>
              <a:rPr lang="es-MX" dirty="0" smtClean="0">
                <a:solidFill>
                  <a:srgbClr val="00B0F0"/>
                </a:solidFill>
                <a:effectLst>
                  <a:outerShdw blurRad="38100" dist="38100" dir="2700000" algn="tl">
                    <a:srgbClr val="000000">
                      <a:alpha val="43137"/>
                    </a:srgbClr>
                  </a:outerShdw>
                </a:effectLst>
                <a:latin typeface="Algerian" pitchFamily="82" charset="0"/>
              </a:rPr>
              <a:t>LOBO MEXICANO</a:t>
            </a:r>
            <a:endParaRPr lang="es-ES" dirty="0">
              <a:solidFill>
                <a:srgbClr val="00B0F0"/>
              </a:solidFill>
              <a:effectLst>
                <a:outerShdw blurRad="38100" dist="38100" dir="2700000" algn="tl">
                  <a:srgbClr val="000000">
                    <a:alpha val="43137"/>
                  </a:srgbClr>
                </a:outerShdw>
              </a:effectLst>
              <a:latin typeface="Algerian" pitchFamily="82" charset="0"/>
            </a:endParaRPr>
          </a:p>
        </p:txBody>
      </p:sp>
      <p:sp>
        <p:nvSpPr>
          <p:cNvPr id="7" name="6 Marcador de contenido"/>
          <p:cNvSpPr>
            <a:spLocks noGrp="1"/>
          </p:cNvSpPr>
          <p:nvPr>
            <p:ph sz="half" idx="1"/>
          </p:nvPr>
        </p:nvSpPr>
        <p:spPr>
          <a:xfrm>
            <a:off x="457200" y="1285860"/>
            <a:ext cx="4038600" cy="5357850"/>
          </a:xfrm>
        </p:spPr>
        <p:txBody>
          <a:bodyPr>
            <a:noAutofit/>
          </a:bodyPr>
          <a:lstStyle/>
          <a:p>
            <a:r>
              <a:rPr lang="es-ES" sz="1500" b="1" i="1" dirty="0" err="1" smtClean="0">
                <a:solidFill>
                  <a:schemeClr val="tx1">
                    <a:lumMod val="65000"/>
                    <a:lumOff val="35000"/>
                  </a:schemeClr>
                </a:solidFill>
              </a:rPr>
              <a:t>Canis</a:t>
            </a:r>
            <a:r>
              <a:rPr lang="es-ES" sz="1500" b="1" i="1" dirty="0" smtClean="0">
                <a:solidFill>
                  <a:schemeClr val="tx1">
                    <a:lumMod val="65000"/>
                    <a:lumOff val="35000"/>
                  </a:schemeClr>
                </a:solidFill>
              </a:rPr>
              <a:t> lupus </a:t>
            </a:r>
            <a:r>
              <a:rPr lang="es-ES" sz="1500" b="1" i="1" dirty="0" err="1" smtClean="0">
                <a:solidFill>
                  <a:schemeClr val="tx1">
                    <a:lumMod val="65000"/>
                    <a:lumOff val="35000"/>
                  </a:schemeClr>
                </a:solidFill>
              </a:rPr>
              <a:t>baileyi</a:t>
            </a:r>
            <a:endParaRPr lang="es-ES" sz="1500" b="1" i="1" dirty="0" smtClean="0">
              <a:solidFill>
                <a:schemeClr val="tx1">
                  <a:lumMod val="65000"/>
                  <a:lumOff val="35000"/>
                </a:schemeClr>
              </a:solidFill>
            </a:endParaRPr>
          </a:p>
          <a:p>
            <a:endParaRPr lang="es-MX" sz="1500" i="1" dirty="0">
              <a:solidFill>
                <a:schemeClr val="tx1">
                  <a:lumMod val="65000"/>
                  <a:lumOff val="35000"/>
                </a:schemeClr>
              </a:solidFill>
            </a:endParaRPr>
          </a:p>
          <a:p>
            <a:r>
              <a:rPr lang="es-MX" sz="1500" b="1" dirty="0" smtClean="0">
                <a:solidFill>
                  <a:schemeClr val="tx1">
                    <a:lumMod val="65000"/>
                    <a:lumOff val="35000"/>
                  </a:schemeClr>
                </a:solidFill>
              </a:rPr>
              <a:t>Alimentación: </a:t>
            </a:r>
            <a:r>
              <a:rPr lang="es-MX" sz="1500" dirty="0" smtClean="0">
                <a:solidFill>
                  <a:schemeClr val="tx1">
                    <a:lumMod val="65000"/>
                    <a:lumOff val="35000"/>
                  </a:schemeClr>
                </a:solidFill>
              </a:rPr>
              <a:t>Carnívoro</a:t>
            </a:r>
          </a:p>
          <a:p>
            <a:r>
              <a:rPr lang="es-MX" sz="1500" b="1" dirty="0" smtClean="0">
                <a:solidFill>
                  <a:schemeClr val="tx1">
                    <a:lumMod val="65000"/>
                    <a:lumOff val="35000"/>
                  </a:schemeClr>
                </a:solidFill>
              </a:rPr>
              <a:t>Tamaño: </a:t>
            </a:r>
            <a:r>
              <a:rPr lang="es-MX" sz="1500" dirty="0" smtClean="0">
                <a:solidFill>
                  <a:schemeClr val="tx1">
                    <a:lumMod val="65000"/>
                    <a:lumOff val="35000"/>
                  </a:schemeClr>
                </a:solidFill>
              </a:rPr>
              <a:t>0.81 x 1.7m</a:t>
            </a:r>
          </a:p>
          <a:p>
            <a:r>
              <a:rPr lang="es-MX" sz="1500" b="1" dirty="0" smtClean="0">
                <a:solidFill>
                  <a:schemeClr val="tx1">
                    <a:lumMod val="65000"/>
                    <a:lumOff val="35000"/>
                  </a:schemeClr>
                </a:solidFill>
              </a:rPr>
              <a:t>Peso: </a:t>
            </a:r>
            <a:r>
              <a:rPr lang="es-MX" sz="1500" dirty="0" smtClean="0">
                <a:solidFill>
                  <a:schemeClr val="tx1">
                    <a:lumMod val="65000"/>
                    <a:lumOff val="35000"/>
                  </a:schemeClr>
                </a:solidFill>
              </a:rPr>
              <a:t>22.7-40.8kg</a:t>
            </a:r>
            <a:endParaRPr lang="es-ES" sz="1500" b="1" dirty="0" smtClean="0">
              <a:solidFill>
                <a:schemeClr val="tx1">
                  <a:lumMod val="65000"/>
                  <a:lumOff val="35000"/>
                </a:schemeClr>
              </a:solidFill>
            </a:endParaRPr>
          </a:p>
          <a:p>
            <a:endParaRPr lang="es-MX" sz="1500" i="1" dirty="0">
              <a:solidFill>
                <a:schemeClr val="tx1">
                  <a:lumMod val="65000"/>
                  <a:lumOff val="35000"/>
                </a:schemeClr>
              </a:solidFill>
            </a:endParaRPr>
          </a:p>
          <a:p>
            <a:r>
              <a:rPr lang="es-ES" sz="1500" dirty="0" smtClean="0">
                <a:solidFill>
                  <a:schemeClr val="tx1">
                    <a:lumMod val="65000"/>
                    <a:lumOff val="35000"/>
                  </a:schemeClr>
                </a:solidFill>
              </a:rPr>
              <a:t>De hábitos preferentemente nocturnos, los lobos se alimentaban básicamente de venados, berrendos, pecaríes (una especie de cerdo silvestre), borregos cimarrones, liebres y roedores.</a:t>
            </a:r>
          </a:p>
          <a:p>
            <a:r>
              <a:rPr lang="es-ES" sz="1500" dirty="0" smtClean="0">
                <a:solidFill>
                  <a:schemeClr val="tx1">
                    <a:lumMod val="65000"/>
                    <a:lumOff val="35000"/>
                  </a:schemeClr>
                </a:solidFill>
              </a:rPr>
              <a:t>En 1975 el lobo mexicano fue incluido dentro del Acta de las Especies en Peligro de Extinción de los Estado Unidos, lo que obligaba al USFWS, la oficina responsable de la conservación de la fauna en ese país (irónicamente la misma dependencia que había provocado casi su total extinción), a hacer todos los esfuerzos posibles y necesarios para recuperar al lobo mexicano en los Estados Unidos.</a:t>
            </a:r>
            <a:endParaRPr lang="es-ES" sz="1500" dirty="0">
              <a:solidFill>
                <a:schemeClr val="tx1">
                  <a:lumMod val="65000"/>
                  <a:lumOff val="35000"/>
                </a:schemeClr>
              </a:solidFill>
            </a:endParaRPr>
          </a:p>
        </p:txBody>
      </p:sp>
      <p:sp>
        <p:nvSpPr>
          <p:cNvPr id="8" name="7 Marcador de contenido"/>
          <p:cNvSpPr>
            <a:spLocks noGrp="1"/>
          </p:cNvSpPr>
          <p:nvPr>
            <p:ph sz="half" idx="2"/>
          </p:nvPr>
        </p:nvSpPr>
        <p:spPr/>
        <p:txBody>
          <a:bodyPr>
            <a:normAutofit fontScale="55000" lnSpcReduction="20000"/>
          </a:bodyPr>
          <a:lstStyle/>
          <a:p>
            <a:endParaRPr lang="es-ES"/>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154</TotalTime>
  <Words>792</Words>
  <Application>Microsoft Office PowerPoint</Application>
  <PresentationFormat>Presentación en pantalla (4:3)</PresentationFormat>
  <Paragraphs>91</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ANIMALES DE ZOOLÓGICO</vt:lpstr>
      <vt:lpstr>Diapositiva 2</vt:lpstr>
      <vt:lpstr>CIERVO</vt:lpstr>
      <vt:lpstr>Zorro Gris</vt:lpstr>
      <vt:lpstr>Jirafas</vt:lpstr>
      <vt:lpstr>RINOCERONTE</vt:lpstr>
      <vt:lpstr>LEÓN</vt:lpstr>
      <vt:lpstr>cOCODRILO</vt:lpstr>
      <vt:lpstr>LOBO MEXICANO</vt:lpstr>
      <vt:lpstr>ELEFANTE</vt:lpstr>
      <vt:lpstr>HIPOPÓTAMO</vt:lpstr>
    </vt:vector>
  </TitlesOfParts>
  <Company>Particular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ANIMALES DE ZOOLÓGICO</dc:title>
  <dc:creator>Vianick</dc:creator>
  <cp:lastModifiedBy>Vianick</cp:lastModifiedBy>
  <cp:revision>14</cp:revision>
  <dcterms:created xsi:type="dcterms:W3CDTF">2007-04-08T17:56:01Z</dcterms:created>
  <dcterms:modified xsi:type="dcterms:W3CDTF">2007-04-08T20:30:04Z</dcterms:modified>
</cp:coreProperties>
</file>