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63" r:id="rId2"/>
    <p:sldId id="258" r:id="rId3"/>
    <p:sldId id="264" r:id="rId4"/>
    <p:sldId id="260" r:id="rId5"/>
    <p:sldId id="266" r:id="rId6"/>
    <p:sldId id="267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200" y="-8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7E4BE-6F7B-438B-BCC6-D3392DFDC4F1}" type="datetimeFigureOut">
              <a:rPr lang="es-MX" smtClean="0"/>
              <a:pPr/>
              <a:t>15/04/2007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1384B7-6BB2-4D65-84E5-D4578C2AB69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384B7-6BB2-4D65-84E5-D4578C2AB69C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09ADD-C228-4662-89DE-D2A2F4E76478}" type="datetimeFigureOut">
              <a:rPr lang="es-MX" smtClean="0"/>
              <a:pPr/>
              <a:t>15/04/2007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55FB-5ADF-4DAF-B49F-A148CAFC940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Rectángulo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09ADD-C228-4662-89DE-D2A2F4E76478}" type="datetimeFigureOut">
              <a:rPr lang="es-MX" smtClean="0"/>
              <a:pPr/>
              <a:t>15/04/2007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55FB-5ADF-4DAF-B49F-A148CAFC940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09ADD-C228-4662-89DE-D2A2F4E76478}" type="datetimeFigureOut">
              <a:rPr lang="es-MX" smtClean="0"/>
              <a:pPr/>
              <a:t>15/04/2007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55FB-5ADF-4DAF-B49F-A148CAFC940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09ADD-C228-4662-89DE-D2A2F4E76478}" type="datetimeFigureOut">
              <a:rPr lang="es-MX" smtClean="0"/>
              <a:pPr/>
              <a:t>15/04/2007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55FB-5ADF-4DAF-B49F-A148CAFC940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09ADD-C228-4662-89DE-D2A2F4E76478}" type="datetimeFigureOut">
              <a:rPr lang="es-MX" smtClean="0"/>
              <a:pPr/>
              <a:t>15/04/2007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55FB-5ADF-4DAF-B49F-A148CAFC940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09ADD-C228-4662-89DE-D2A2F4E76478}" type="datetimeFigureOut">
              <a:rPr lang="es-MX" smtClean="0"/>
              <a:pPr/>
              <a:t>15/04/2007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55FB-5ADF-4DAF-B49F-A148CAFC940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09ADD-C228-4662-89DE-D2A2F4E76478}" type="datetimeFigureOut">
              <a:rPr lang="es-MX" smtClean="0"/>
              <a:pPr/>
              <a:t>15/04/2007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55FB-5ADF-4DAF-B49F-A148CAFC940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09ADD-C228-4662-89DE-D2A2F4E76478}" type="datetimeFigureOut">
              <a:rPr lang="es-MX" smtClean="0"/>
              <a:pPr/>
              <a:t>15/04/2007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55FB-5ADF-4DAF-B49F-A148CAFC940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09ADD-C228-4662-89DE-D2A2F4E76478}" type="datetimeFigureOut">
              <a:rPr lang="es-MX" smtClean="0"/>
              <a:pPr/>
              <a:t>15/04/2007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55FB-5ADF-4DAF-B49F-A148CAFC940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09ADD-C228-4662-89DE-D2A2F4E76478}" type="datetimeFigureOut">
              <a:rPr lang="es-MX" smtClean="0"/>
              <a:pPr/>
              <a:t>15/04/2007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55FB-5ADF-4DAF-B49F-A148CAFC940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F009ADD-C228-4662-89DE-D2A2F4E76478}" type="datetimeFigureOut">
              <a:rPr lang="es-MX" smtClean="0"/>
              <a:pPr/>
              <a:t>15/04/2007</a:t>
            </a:fld>
            <a:endParaRPr lang="es-MX"/>
          </a:p>
        </p:txBody>
      </p:sp>
      <p:sp>
        <p:nvSpPr>
          <p:cNvPr id="11" name="10 Rectángulo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A0455FB-5ADF-4DAF-B49F-A148CAFC940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009ADD-C228-4662-89DE-D2A2F4E76478}" type="datetimeFigureOut">
              <a:rPr lang="es-MX" smtClean="0"/>
              <a:pPr/>
              <a:t>15/04/2007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A0455FB-5ADF-4DAF-B49F-A148CAFC940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es.wikipedia.org/wiki/Himachal_Pradesh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Contaminación ambiental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Desperdicio de bolsas de plástico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Calibri" pitchFamily="34" charset="0"/>
              </a:rPr>
              <a:t>Problemas ambientales</a:t>
            </a:r>
            <a:endParaRPr lang="es-MX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844" y="1714488"/>
            <a:ext cx="8501090" cy="5000660"/>
          </a:xfrm>
        </p:spPr>
        <p:txBody>
          <a:bodyPr>
            <a:normAutofit/>
          </a:bodyPr>
          <a:lstStyle/>
          <a:p>
            <a:r>
              <a:rPr lang="es-ES" dirty="0" smtClean="0">
                <a:latin typeface="Calibri" pitchFamily="34" charset="0"/>
              </a:rPr>
              <a:t>Las bolsas de plástico no son formas de transporte inocuas para el ambiente por dos motivos esenciales: el elevado número de bolsas producidas por año (cerca de 150 por persona y año) y la naturaleza no biodegradable del plástico con que son producidas. Además de eso, la manufactura del polietileno se hace a partir de combustibles fósiles e implica la emisión de gases contaminantes. </a:t>
            </a:r>
            <a:endParaRPr lang="es-MX" dirty="0" smtClean="0">
              <a:latin typeface="Calibri" pitchFamily="34" charset="0"/>
            </a:endParaRPr>
          </a:p>
          <a:p>
            <a:endParaRPr lang="es-MX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latin typeface="Calibri" pitchFamily="34" charset="0"/>
              </a:rPr>
              <a:t>Cabe anotar también que producir y transportar bolsas de papel es aun más contaminante en términos de uso de arboles, la energía utilizada para transformar la celulosa y la pasta de papel, los productos químicos usados a escalas industriales y el volumen que representa una misma cantidad de bolsas de papel frente a las de plástico.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latin typeface="Calibri" pitchFamily="34" charset="0"/>
              </a:rPr>
              <a:t>¿Qué está haciendo el mundo contra esta problemática?</a:t>
            </a:r>
            <a:endParaRPr lang="es-MX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 smtClean="0">
                <a:latin typeface="Calibri" pitchFamily="34" charset="0"/>
              </a:rPr>
              <a:t>La República de Irlanda fue la pionera europea en la toma de medidas sobre la producción descontrolada de bolsas de plástico al introducir en 2002 el </a:t>
            </a:r>
            <a:r>
              <a:rPr lang="es-ES" dirty="0" err="1" smtClean="0">
                <a:latin typeface="Calibri" pitchFamily="34" charset="0"/>
              </a:rPr>
              <a:t>PlasTax</a:t>
            </a:r>
            <a:r>
              <a:rPr lang="es-ES" dirty="0" smtClean="0">
                <a:latin typeface="Calibri" pitchFamily="34" charset="0"/>
              </a:rPr>
              <a:t>, un impuesto que cobra 0.15 € al consumidor por cada bolsa distribuida. El resultado de esta iniciativa fue la recaudación de cerca de 23 millones de euros para que sean invertidos en proyectos ambientales y una reducción en el consumo del 90%.</a:t>
            </a:r>
          </a:p>
          <a:p>
            <a:r>
              <a:rPr lang="es-ES" dirty="0" smtClean="0">
                <a:latin typeface="Calibri" pitchFamily="34" charset="0"/>
              </a:rPr>
              <a:t>En Alemania, las bolsas de plásticos son pagadas por el consumidor en todos los supermercados y es habitual el uso de bolsas de tela reutilizables o cajas de cartón.</a:t>
            </a:r>
          </a:p>
          <a:p>
            <a:r>
              <a:rPr lang="es-ES" dirty="0" smtClean="0">
                <a:latin typeface="Calibri" pitchFamily="34" charset="0"/>
              </a:rPr>
              <a:t>Sudáfrica introdujo recientemente una ley que hace ilegal el uso de bolsas con menos de 30 micrómetros, una medida destinada a hacerlas más caras y fomentar la reutilización.</a:t>
            </a:r>
            <a:endParaRPr lang="es-MX" dirty="0" smtClean="0">
              <a:latin typeface="Calibri" pitchFamily="34" charset="0"/>
            </a:endParaRPr>
          </a:p>
          <a:p>
            <a:endParaRPr lang="es-MX" dirty="0" smtClean="0">
              <a:latin typeface="Calibri" pitchFamily="34" charset="0"/>
            </a:endParaRPr>
          </a:p>
          <a:p>
            <a:endParaRPr lang="es-MX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>
                <a:latin typeface="Calibri" pitchFamily="34" charset="0"/>
              </a:rPr>
              <a:t>En Bangladesh, la manufactura, compra-venta y posesión de bolsas de polietileno está expresamente prohibida por ley e implica altas multas y hasta penas de prisión para los reincidentes. Ser atrapado con una bolsa de plástico en la mano en este país cuesta cerca de 7.50 € (una suma astronómica teniendo en cuenta el salario mínimo en Bangladesh) pagados en el momento y una ida a la comisaría para el registro.</a:t>
            </a:r>
            <a:endParaRPr lang="es-ES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latin typeface="Calibri" pitchFamily="34" charset="0"/>
              </a:rPr>
              <a:t>En el estado hindú de </a:t>
            </a:r>
            <a:r>
              <a:rPr lang="es-ES" dirty="0" err="1" smtClean="0">
                <a:latin typeface="Calibri" pitchFamily="34" charset="0"/>
              </a:rPr>
              <a:t>Himachal</a:t>
            </a:r>
            <a:r>
              <a:rPr lang="es-ES" dirty="0" smtClean="0">
                <a:latin typeface="Calibri" pitchFamily="34" charset="0"/>
                <a:hlinkClick r:id="rId2" tooltip="Himachal Pradesh"/>
              </a:rPr>
              <a:t> </a:t>
            </a:r>
            <a:r>
              <a:rPr lang="es-ES" dirty="0" smtClean="0">
                <a:latin typeface="Calibri" pitchFamily="34" charset="0"/>
              </a:rPr>
              <a:t>Pradesh se adoptaron medidas semejantes por los mismos motivos y la reincidencia en la posesión de estos objetos puede valer 1,500 € de multa y penas de prisión de hasta siete años.</a:t>
            </a:r>
            <a:endParaRPr lang="es-MX" dirty="0">
              <a:latin typeface="Calibri" pitchFamily="34" charset="0"/>
            </a:endParaRPr>
          </a:p>
        </p:txBody>
      </p:sp>
      <p:pic>
        <p:nvPicPr>
          <p:cNvPr id="4" name="Picture 2" descr="http://aldia.co.cr/ad_ee/2007/enero/26/_Img/1484170_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4643446"/>
            <a:ext cx="2381250" cy="15811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Calibri" pitchFamily="34" charset="0"/>
              </a:rPr>
              <a:t>Alternativas</a:t>
            </a:r>
            <a:endParaRPr lang="es-MX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>
                <a:latin typeface="Calibri" pitchFamily="34" charset="0"/>
              </a:rPr>
              <a:t>Se han desarrollado materiales</a:t>
            </a:r>
            <a:r>
              <a:rPr lang="es-MX" dirty="0" smtClean="0">
                <a:latin typeface="Calibri" pitchFamily="34" charset="0"/>
              </a:rPr>
              <a:t> </a:t>
            </a:r>
            <a:r>
              <a:rPr lang="es-ES" dirty="0" smtClean="0">
                <a:latin typeface="Calibri" pitchFamily="34" charset="0"/>
              </a:rPr>
              <a:t>plásticos</a:t>
            </a:r>
            <a:r>
              <a:rPr lang="es-MX" dirty="0" smtClean="0">
                <a:latin typeface="Calibri" pitchFamily="34" charset="0"/>
              </a:rPr>
              <a:t> </a:t>
            </a:r>
            <a:r>
              <a:rPr lang="es-ES" dirty="0" smtClean="0">
                <a:latin typeface="Calibri" pitchFamily="34" charset="0"/>
              </a:rPr>
              <a:t>biodegradables que prometen, a un coste un poco mayor, resolver el problema ambiental causado por las bolsas comunes. Una bolsa de plástico común puede tardar cerca de 100 años (dependiendo de la exposición a la luz ultravioleta y otros factores) para descomponerse, mientras que el nuevo material llevaría cerca de 60 días.</a:t>
            </a:r>
            <a:endParaRPr lang="es-MX" dirty="0" smtClean="0">
              <a:latin typeface="Calibri" pitchFamily="34" charset="0"/>
            </a:endParaRPr>
          </a:p>
          <a:p>
            <a:r>
              <a:rPr lang="es-ES" dirty="0" smtClean="0">
                <a:latin typeface="Calibri" pitchFamily="34" charset="0"/>
              </a:rPr>
              <a:t>La fábrica de la BASF en </a:t>
            </a:r>
            <a:r>
              <a:rPr lang="es-ES" dirty="0" err="1" smtClean="0">
                <a:latin typeface="Calibri" pitchFamily="34" charset="0"/>
              </a:rPr>
              <a:t>Ludwigshafen</a:t>
            </a:r>
            <a:r>
              <a:rPr lang="es-ES" dirty="0" smtClean="0">
                <a:latin typeface="Calibri" pitchFamily="34" charset="0"/>
              </a:rPr>
              <a:t>, Alemania, doblará a partir de 2006 la producción de su plástico biodegradable, el </a:t>
            </a:r>
            <a:r>
              <a:rPr lang="es-ES" dirty="0" err="1" smtClean="0">
                <a:latin typeface="Calibri" pitchFamily="34" charset="0"/>
              </a:rPr>
              <a:t>Ecoflex</a:t>
            </a:r>
            <a:r>
              <a:rPr lang="es-ES" dirty="0" smtClean="0">
                <a:latin typeface="Calibri" pitchFamily="34" charset="0"/>
              </a:rPr>
              <a:t>.</a:t>
            </a:r>
            <a:endParaRPr lang="es-MX" dirty="0" smtClean="0">
              <a:latin typeface="Calibri" pitchFamily="34" charset="0"/>
            </a:endParaRPr>
          </a:p>
          <a:p>
            <a:endParaRPr lang="es-MX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95</TotalTime>
  <Words>487</Words>
  <Application>Microsoft Office PowerPoint</Application>
  <PresentationFormat>Presentación en pantalla (4:3)</PresentationFormat>
  <Paragraphs>15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Módulo</vt:lpstr>
      <vt:lpstr>Contaminación ambiental</vt:lpstr>
      <vt:lpstr>Problemas ambientales</vt:lpstr>
      <vt:lpstr>Diapositiva 3</vt:lpstr>
      <vt:lpstr>¿Qué está haciendo el mundo contra esta problemática?</vt:lpstr>
      <vt:lpstr>Diapositiva 5</vt:lpstr>
      <vt:lpstr>Diapositiva 6</vt:lpstr>
      <vt:lpstr>Alternativas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JUstificACIÓN</dc:title>
  <dc:creator>Carlos</dc:creator>
  <cp:lastModifiedBy>Master</cp:lastModifiedBy>
  <cp:revision>12</cp:revision>
  <dcterms:created xsi:type="dcterms:W3CDTF">2007-03-22T13:13:29Z</dcterms:created>
  <dcterms:modified xsi:type="dcterms:W3CDTF">2007-04-15T17:17:31Z</dcterms:modified>
</cp:coreProperties>
</file>