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5" r:id="rId4"/>
    <p:sldId id="258" r:id="rId5"/>
    <p:sldId id="259" r:id="rId6"/>
    <p:sldId id="260" r:id="rId7"/>
    <p:sldId id="261" r:id="rId8"/>
    <p:sldId id="262" r:id="rId9"/>
    <p:sldId id="263" r:id="rId10"/>
    <p:sldId id="264"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339" autoAdjust="0"/>
  </p:normalViewPr>
  <p:slideViewPr>
    <p:cSldViewPr>
      <p:cViewPr varScale="1">
        <p:scale>
          <a:sx n="47" d="100"/>
          <a:sy n="47" d="100"/>
        </p:scale>
        <p:origin x="-133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99D12-0C7B-404C-A530-08D742D620CB}" type="datetimeFigureOut">
              <a:rPr lang="es-MX" smtClean="0"/>
              <a:t>19/03/2011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B6292F-8B42-4734-A823-CC5F27B9DE0C}" type="slidenum">
              <a:rPr lang="es-MX" smtClean="0"/>
              <a:t>‹Nº›</a:t>
            </a:fld>
            <a:endParaRPr lang="es-MX"/>
          </a:p>
        </p:txBody>
      </p:sp>
    </p:spTree>
    <p:extLst>
      <p:ext uri="{BB962C8B-B14F-4D97-AF65-F5344CB8AC3E}">
        <p14:creationId xmlns:p14="http://schemas.microsoft.com/office/powerpoint/2010/main" val="689374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No existe hoy día una opinión unánime acerca de la importancia de la dependencia física a la nicotina como mayor o único componente de la adicción. Allen </a:t>
            </a:r>
            <a:r>
              <a:rPr lang="es-MX" dirty="0" err="1" smtClean="0"/>
              <a:t>Carr</a:t>
            </a:r>
            <a:r>
              <a:rPr lang="es-MX" dirty="0" smtClean="0"/>
              <a:t>, que falleció irónicamente de cáncer de pulmón, creador de un conocido método para dejar de fumar, afirma que aunque la ansiedad provocada por la retirada de la nicotina es físicamente real, es mucho más leve de lo que aparenta. Por tanto, esta ansiedad podría estar multiplicada en la mente del fumador por factores sociales, situaciones de estrés o sus propios temores, lo que agrega un componente psicológico muy importante.</a:t>
            </a:r>
          </a:p>
          <a:p>
            <a:endParaRPr lang="es-MX" dirty="0"/>
          </a:p>
        </p:txBody>
      </p:sp>
      <p:sp>
        <p:nvSpPr>
          <p:cNvPr id="4" name="3 Marcador de número de diapositiva"/>
          <p:cNvSpPr>
            <a:spLocks noGrp="1"/>
          </p:cNvSpPr>
          <p:nvPr>
            <p:ph type="sldNum" sz="quarter" idx="10"/>
          </p:nvPr>
        </p:nvSpPr>
        <p:spPr/>
        <p:txBody>
          <a:bodyPr/>
          <a:lstStyle/>
          <a:p>
            <a:fld id="{C9B6292F-8B42-4734-A823-CC5F27B9DE0C}" type="slidenum">
              <a:rPr lang="es-MX" smtClean="0"/>
              <a:t>6</a:t>
            </a:fld>
            <a:endParaRPr lang="es-MX"/>
          </a:p>
        </p:txBody>
      </p:sp>
    </p:spTree>
    <p:extLst>
      <p:ext uri="{BB962C8B-B14F-4D97-AF65-F5344CB8AC3E}">
        <p14:creationId xmlns:p14="http://schemas.microsoft.com/office/powerpoint/2010/main" val="32740576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dondear rectángulo de esquina diagonal"/>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Título"/>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0" name="9 Marcador de fecha"/>
          <p:cNvSpPr>
            <a:spLocks noGrp="1"/>
          </p:cNvSpPr>
          <p:nvPr>
            <p:ph type="dt" sz="half" idx="10"/>
          </p:nvPr>
        </p:nvSpPr>
        <p:spPr>
          <a:xfrm>
            <a:off x="5562600" y="6509004"/>
            <a:ext cx="3002280" cy="274320"/>
          </a:xfrm>
        </p:spPr>
        <p:txBody>
          <a:bodyPr vert="horz" rtlCol="0"/>
          <a:lstStyle>
            <a:extLst/>
          </a:lstStyle>
          <a:p>
            <a:fld id="{A7AE6B91-EA7F-44E2-873B-CACDF77B8FD2}" type="datetimeFigureOut">
              <a:rPr lang="es-MX" smtClean="0"/>
              <a:pPr/>
              <a:t>19/03/2011</a:t>
            </a:fld>
            <a:endParaRPr lang="es-MX"/>
          </a:p>
        </p:txBody>
      </p:sp>
      <p:sp>
        <p:nvSpPr>
          <p:cNvPr id="11" name="10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2218828-64E1-499F-ABBB-623365262B65}" type="slidenum">
              <a:rPr lang="es-MX" smtClean="0"/>
              <a:pPr/>
              <a:t>‹Nº›</a:t>
            </a:fld>
            <a:endParaRPr lang="es-MX"/>
          </a:p>
        </p:txBody>
      </p:sp>
      <p:sp>
        <p:nvSpPr>
          <p:cNvPr id="12" name="11 Marcador de pie de página"/>
          <p:cNvSpPr>
            <a:spLocks noGrp="1"/>
          </p:cNvSpPr>
          <p:nvPr>
            <p:ph type="ftr" sz="quarter" idx="12"/>
          </p:nvPr>
        </p:nvSpPr>
        <p:spPr>
          <a:xfrm>
            <a:off x="1600200" y="6509004"/>
            <a:ext cx="3907464" cy="274320"/>
          </a:xfrm>
        </p:spPr>
        <p:txBody>
          <a:bodyPr vert="horz" rtlCol="0"/>
          <a:lstStyle>
            <a:extLst/>
          </a:lstStyle>
          <a:p>
            <a:endParaRPr lang="es-MX"/>
          </a:p>
        </p:txBody>
      </p:sp>
    </p:spTree>
  </p:cSld>
  <p:clrMapOvr>
    <a:masterClrMapping/>
  </p:clrMapOvr>
  <p:transition>
    <p:fade thruBlk="1"/>
    <p:sndAc>
      <p:stSnd>
        <p:snd r:embed="rId1" name="arrow.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7AE6B91-EA7F-44E2-873B-CACDF77B8FD2}" type="datetimeFigureOut">
              <a:rPr lang="es-MX" smtClean="0"/>
              <a:pPr/>
              <a:t>19/03/2011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22218828-64E1-499F-ABBB-623365262B65}" type="slidenum">
              <a:rPr lang="es-MX" smtClean="0"/>
              <a:pPr/>
              <a:t>‹Nº›</a:t>
            </a:fld>
            <a:endParaRPr lang="es-MX"/>
          </a:p>
        </p:txBody>
      </p:sp>
    </p:spTree>
  </p:cSld>
  <p:clrMapOvr>
    <a:masterClrMapping/>
  </p:clrMapOvr>
  <p:transition>
    <p:fade thruBlk="1"/>
    <p:sndAc>
      <p:stSnd>
        <p:snd r:embed="rId1" name="arrow.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lvl1pPr algn="l">
              <a:defRPr/>
            </a:lvl1pPr>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7AE6B91-EA7F-44E2-873B-CACDF77B8FD2}" type="datetimeFigureOut">
              <a:rPr lang="es-MX" smtClean="0"/>
              <a:pPr/>
              <a:t>19/03/2011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22218828-64E1-499F-ABBB-623365262B65}" type="slidenum">
              <a:rPr lang="es-MX" smtClean="0"/>
              <a:pPr/>
              <a:t>‹Nº›</a:t>
            </a:fld>
            <a:endParaRPr lang="es-MX"/>
          </a:p>
        </p:txBody>
      </p:sp>
    </p:spTree>
  </p:cSld>
  <p:clrMapOvr>
    <a:masterClrMapping/>
  </p:clrMapOvr>
  <p:transition>
    <p:fade thruBlk="1"/>
    <p:sndAc>
      <p:stSnd>
        <p:snd r:embed="rId1" name="arrow.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7AE6B91-EA7F-44E2-873B-CACDF77B8FD2}" type="datetimeFigureOut">
              <a:rPr lang="es-MX" smtClean="0"/>
              <a:pPr/>
              <a:t>19/03/2011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22218828-64E1-499F-ABBB-623365262B65}" type="slidenum">
              <a:rPr lang="es-MX" smtClean="0"/>
              <a:pPr/>
              <a:t>‹Nº›</a:t>
            </a:fld>
            <a:endParaRPr lang="es-MX"/>
          </a:p>
        </p:txBody>
      </p:sp>
    </p:spTree>
  </p:cSld>
  <p:clrMapOvr>
    <a:masterClrMapping/>
  </p:clrMapOvr>
  <p:transition>
    <p:fade thruBlk="1"/>
    <p:sndAc>
      <p:stSnd>
        <p:snd r:embed="rId1" name="arrow.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7" name="6 Rectángulo"/>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a:xfrm>
            <a:off x="5562600" y="6513670"/>
            <a:ext cx="3002280" cy="274320"/>
          </a:xfrm>
        </p:spPr>
        <p:txBody>
          <a:bodyPr vert="horz" rtlCol="0"/>
          <a:lstStyle>
            <a:extLst/>
          </a:lstStyle>
          <a:p>
            <a:fld id="{A7AE6B91-EA7F-44E2-873B-CACDF77B8FD2}" type="datetimeFigureOut">
              <a:rPr lang="es-MX" smtClean="0"/>
              <a:pPr/>
              <a:t>19/03/2011</a:t>
            </a:fld>
            <a:endParaRPr lang="es-MX"/>
          </a:p>
        </p:txBody>
      </p:sp>
      <p:sp>
        <p:nvSpPr>
          <p:cNvPr id="9" name="8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2218828-64E1-499F-ABBB-623365262B65}" type="slidenum">
              <a:rPr lang="es-MX" smtClean="0"/>
              <a:pPr/>
              <a:t>‹Nº›</a:t>
            </a:fld>
            <a:endParaRPr lang="es-MX"/>
          </a:p>
        </p:txBody>
      </p:sp>
      <p:sp>
        <p:nvSpPr>
          <p:cNvPr id="10" name="9 Marcador de pie de página"/>
          <p:cNvSpPr>
            <a:spLocks noGrp="1"/>
          </p:cNvSpPr>
          <p:nvPr>
            <p:ph type="ftr" sz="quarter" idx="12"/>
          </p:nvPr>
        </p:nvSpPr>
        <p:spPr>
          <a:xfrm>
            <a:off x="1600200" y="6513670"/>
            <a:ext cx="3907464" cy="274320"/>
          </a:xfrm>
        </p:spPr>
        <p:txBody>
          <a:bodyPr vert="horz" rtlCol="0"/>
          <a:lstStyle>
            <a:extLst/>
          </a:lstStyle>
          <a:p>
            <a:endParaRPr lang="es-MX"/>
          </a:p>
        </p:txBody>
      </p:sp>
    </p:spTree>
  </p:cSld>
  <p:clrMapOvr>
    <a:overrideClrMapping bg1="dk1" tx1="lt1" bg2="dk2" tx2="lt2" accent1="accent1" accent2="accent2" accent3="accent3" accent4="accent4" accent5="accent5" accent6="accent6" hlink="hlink" folHlink="folHlink"/>
  </p:clrMapOvr>
  <p:transition>
    <p:fade thruBlk="1"/>
    <p:sndAc>
      <p:stSnd>
        <p:snd r:embed="rId1" name="arrow.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7AE6B91-EA7F-44E2-873B-CACDF77B8FD2}" type="datetimeFigureOut">
              <a:rPr lang="es-MX" smtClean="0"/>
              <a:pPr/>
              <a:t>19/03/2011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a:xfrm>
            <a:off x="8641080" y="6514568"/>
            <a:ext cx="464288" cy="274320"/>
          </a:xfrm>
        </p:spPr>
        <p:txBody>
          <a:bodyPr/>
          <a:lstStyle>
            <a:extLst/>
          </a:lstStyle>
          <a:p>
            <a:fld id="{22218828-64E1-499F-ABBB-623365262B65}" type="slidenum">
              <a:rPr lang="es-MX" smtClean="0"/>
              <a:pPr/>
              <a:t>‹Nº›</a:t>
            </a:fld>
            <a:endParaRPr lang="es-MX"/>
          </a:p>
        </p:txBody>
      </p:sp>
      <p:sp>
        <p:nvSpPr>
          <p:cNvPr id="10" name="9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fade thruBlk="1"/>
    <p:sndAc>
      <p:stSnd>
        <p:snd r:embed="rId1" name="arrow.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9 Rectángulo"/>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Rectángulo"/>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Título"/>
          <p:cNvSpPr>
            <a:spLocks noGrp="1"/>
          </p:cNvSpPr>
          <p:nvPr>
            <p:ph type="title"/>
          </p:nvPr>
        </p:nvSpPr>
        <p:spPr>
          <a:xfrm>
            <a:off x="457200" y="251948"/>
            <a:ext cx="8229600"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7AE6B91-EA7F-44E2-873B-CACDF77B8FD2}" type="datetimeFigureOut">
              <a:rPr lang="es-MX" smtClean="0"/>
              <a:pPr/>
              <a:t>19/03/2011</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a:xfrm>
            <a:off x="8641080" y="6514568"/>
            <a:ext cx="464288" cy="274320"/>
          </a:xfrm>
        </p:spPr>
        <p:txBody>
          <a:bodyPr/>
          <a:lstStyle>
            <a:extLst/>
          </a:lstStyle>
          <a:p>
            <a:fld id="{22218828-64E1-499F-ABBB-623365262B65}" type="slidenum">
              <a:rPr lang="es-MX" smtClean="0"/>
              <a:pPr/>
              <a:t>‹Nº›</a:t>
            </a:fld>
            <a:endParaRPr lang="es-MX"/>
          </a:p>
        </p:txBody>
      </p:sp>
    </p:spTree>
  </p:cSld>
  <p:clrMapOvr>
    <a:masterClrMapping/>
  </p:clrMapOvr>
  <p:transition>
    <p:fade thruBlk="1"/>
    <p:sndAc>
      <p:stSnd>
        <p:snd r:embed="rId1" name="arrow.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218"/>
            <a:ext cx="8229600"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7AE6B91-EA7F-44E2-873B-CACDF77B8FD2}" type="datetimeFigureOut">
              <a:rPr lang="es-MX" smtClean="0"/>
              <a:pPr/>
              <a:t>19/03/2011</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22218828-64E1-499F-ABBB-623365262B65}" type="slidenum">
              <a:rPr lang="es-MX" smtClean="0"/>
              <a:pPr/>
              <a:t>‹Nº›</a:t>
            </a:fld>
            <a:endParaRPr lang="es-MX"/>
          </a:p>
        </p:txBody>
      </p:sp>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fade thruBlk="1"/>
    <p:sndAc>
      <p:stSnd>
        <p:snd r:embed="rId1" name="arrow.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7AE6B91-EA7F-44E2-873B-CACDF77B8FD2}" type="datetimeFigureOut">
              <a:rPr lang="es-MX" smtClean="0"/>
              <a:pPr/>
              <a:t>19/03/2011</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22218828-64E1-499F-ABBB-623365262B65}" type="slidenum">
              <a:rPr lang="es-MX" smtClean="0"/>
              <a:pPr/>
              <a:t>‹Nº›</a:t>
            </a:fld>
            <a:endParaRPr lang="es-MX"/>
          </a:p>
        </p:txBody>
      </p:sp>
    </p:spTree>
  </p:cSld>
  <p:clrMapOvr>
    <a:masterClrMapping/>
  </p:clrMapOvr>
  <p:transition>
    <p:fade thruBlk="1"/>
    <p:sndAc>
      <p:stSnd>
        <p:snd r:embed="rId1" name="arrow.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8" name="7 Rectángulo"/>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963136" y="304800"/>
            <a:ext cx="3931920" cy="762000"/>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fecha"/>
          <p:cNvSpPr>
            <a:spLocks noGrp="1"/>
          </p:cNvSpPr>
          <p:nvPr>
            <p:ph type="dt" sz="half" idx="10"/>
          </p:nvPr>
        </p:nvSpPr>
        <p:spPr>
          <a:xfrm>
            <a:off x="5562600" y="6513670"/>
            <a:ext cx="3002280" cy="274320"/>
          </a:xfrm>
        </p:spPr>
        <p:txBody>
          <a:bodyPr vert="horz" rtlCol="0"/>
          <a:lstStyle>
            <a:extLst/>
          </a:lstStyle>
          <a:p>
            <a:fld id="{A7AE6B91-EA7F-44E2-873B-CACDF77B8FD2}" type="datetimeFigureOut">
              <a:rPr lang="es-MX" smtClean="0"/>
              <a:pPr/>
              <a:t>19/03/2011</a:t>
            </a:fld>
            <a:endParaRPr lang="es-MX"/>
          </a:p>
        </p:txBody>
      </p:sp>
      <p:sp>
        <p:nvSpPr>
          <p:cNvPr id="10" name="9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2218828-64E1-499F-ABBB-623365262B65}" type="slidenum">
              <a:rPr lang="es-MX" smtClean="0"/>
              <a:pPr/>
              <a:t>‹Nº›</a:t>
            </a:fld>
            <a:endParaRPr lang="es-MX"/>
          </a:p>
        </p:txBody>
      </p:sp>
      <p:sp>
        <p:nvSpPr>
          <p:cNvPr id="11" name="10 Marcador de pie de página"/>
          <p:cNvSpPr>
            <a:spLocks noGrp="1"/>
          </p:cNvSpPr>
          <p:nvPr>
            <p:ph type="ftr" sz="quarter" idx="12"/>
          </p:nvPr>
        </p:nvSpPr>
        <p:spPr>
          <a:xfrm>
            <a:off x="1600200" y="6513670"/>
            <a:ext cx="3907464" cy="274320"/>
          </a:xfrm>
        </p:spPr>
        <p:txBody>
          <a:bodyPr vert="horz" rtlCol="0"/>
          <a:lstStyle>
            <a:extLst/>
          </a:lstStyle>
          <a:p>
            <a:endParaRPr lang="es-MX"/>
          </a:p>
        </p:txBody>
      </p:sp>
    </p:spTree>
  </p:cSld>
  <p:clrMapOvr>
    <a:overrideClrMapping bg1="dk1" tx1="lt1" bg2="dk2" tx2="lt2" accent1="accent1" accent2="accent2" accent3="accent3" accent4="accent4" accent5="accent5" accent6="accent6" hlink="hlink" folHlink="folHlink"/>
  </p:clrMapOvr>
  <p:transition>
    <p:fade thruBlk="1"/>
    <p:sndAc>
      <p:stSnd>
        <p:snd r:embed="rId1" name="arrow.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40443" y="4724400"/>
            <a:ext cx="5486400" cy="664536"/>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13" name="12 Marcador de posición de imagen"/>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8" name="7 Marcador de fecha"/>
          <p:cNvSpPr>
            <a:spLocks noGrp="1"/>
          </p:cNvSpPr>
          <p:nvPr>
            <p:ph type="dt" sz="half" idx="10"/>
          </p:nvPr>
        </p:nvSpPr>
        <p:spPr>
          <a:xfrm>
            <a:off x="5562600" y="6509004"/>
            <a:ext cx="3002280" cy="274320"/>
          </a:xfrm>
        </p:spPr>
        <p:txBody>
          <a:bodyPr vert="horz" rtlCol="0"/>
          <a:lstStyle>
            <a:extLst/>
          </a:lstStyle>
          <a:p>
            <a:fld id="{A7AE6B91-EA7F-44E2-873B-CACDF77B8FD2}" type="datetimeFigureOut">
              <a:rPr lang="es-MX" smtClean="0"/>
              <a:pPr/>
              <a:t>19/03/2011</a:t>
            </a:fld>
            <a:endParaRPr lang="es-MX"/>
          </a:p>
        </p:txBody>
      </p:sp>
      <p:sp>
        <p:nvSpPr>
          <p:cNvPr id="9" name="8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2218828-64E1-499F-ABBB-623365262B65}" type="slidenum">
              <a:rPr lang="es-MX" smtClean="0"/>
              <a:pPr/>
              <a:t>‹Nº›</a:t>
            </a:fld>
            <a:endParaRPr lang="es-MX"/>
          </a:p>
        </p:txBody>
      </p:sp>
      <p:sp>
        <p:nvSpPr>
          <p:cNvPr id="10" name="9 Marcador de pie de página"/>
          <p:cNvSpPr>
            <a:spLocks noGrp="1"/>
          </p:cNvSpPr>
          <p:nvPr>
            <p:ph type="ftr" sz="quarter" idx="12"/>
          </p:nvPr>
        </p:nvSpPr>
        <p:spPr>
          <a:xfrm>
            <a:off x="1600200" y="6509004"/>
            <a:ext cx="3907464" cy="274320"/>
          </a:xfrm>
        </p:spPr>
        <p:txBody>
          <a:bodyPr vert="horz" rtlCol="0"/>
          <a:lstStyle>
            <a:extLst/>
          </a:lstStyle>
          <a:p>
            <a:endParaRPr lang="es-MX"/>
          </a:p>
        </p:txBody>
      </p:sp>
    </p:spTree>
  </p:cSld>
  <p:clrMapOvr>
    <a:masterClrMapping/>
  </p:clrMapOvr>
  <p:transition>
    <p:fade thruBlk="1"/>
    <p:sndAc>
      <p:stSnd>
        <p:snd r:embed="rId1" name="arrow.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Redondear rectángulo de esquina diagonal"/>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pie de página"/>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MX"/>
          </a:p>
        </p:txBody>
      </p:sp>
      <p:sp>
        <p:nvSpPr>
          <p:cNvPr id="14" name="13 Marcador de fecha"/>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7AE6B91-EA7F-44E2-873B-CACDF77B8FD2}" type="datetimeFigureOut">
              <a:rPr lang="es-MX" smtClean="0"/>
              <a:pPr/>
              <a:t>19/03/2011</a:t>
            </a:fld>
            <a:endParaRPr lang="es-MX"/>
          </a:p>
        </p:txBody>
      </p:sp>
      <p:sp>
        <p:nvSpPr>
          <p:cNvPr id="23" name="22 Marcador de número de diapositiva"/>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2218828-64E1-499F-ABBB-623365262B65}" type="slidenum">
              <a:rPr lang="es-MX" smtClean="0"/>
              <a:pPr/>
              <a:t>‹Nº›</a:t>
            </a:fld>
            <a:endParaRPr lang="es-MX"/>
          </a:p>
        </p:txBody>
      </p:sp>
      <p:sp>
        <p:nvSpPr>
          <p:cNvPr id="22" name="21 Marcador de título"/>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sndAc>
      <p:stSnd>
        <p:snd r:embed="rId13" name="arrow.wav"/>
      </p:stSnd>
    </p:sndAc>
  </p:transition>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Adicciones</a:t>
            </a:r>
            <a:endParaRPr lang="es-MX" dirty="0"/>
          </a:p>
        </p:txBody>
      </p:sp>
      <p:sp>
        <p:nvSpPr>
          <p:cNvPr id="3" name="2 Subtítulo"/>
          <p:cNvSpPr>
            <a:spLocks noGrp="1"/>
          </p:cNvSpPr>
          <p:nvPr>
            <p:ph type="subTitle" idx="1"/>
          </p:nvPr>
        </p:nvSpPr>
        <p:spPr/>
        <p:txBody>
          <a:bodyPr/>
          <a:lstStyle/>
          <a:p>
            <a:r>
              <a:rPr lang="es-MX" dirty="0" smtClean="0"/>
              <a:t>Tabaquismo</a:t>
            </a:r>
            <a:endParaRPr lang="es-MX" dirty="0"/>
          </a:p>
        </p:txBody>
      </p:sp>
    </p:spTree>
  </p:cSld>
  <p:clrMapOvr>
    <a:masterClrMapping/>
  </p:clrMapOvr>
  <p:transition>
    <p:fade thruBlk="1"/>
    <p:sndAc>
      <p:stSnd>
        <p:snd r:embed="rId2" name="arrow.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4ª Fase</a:t>
            </a:r>
            <a:endParaRPr lang="es-MX" dirty="0"/>
          </a:p>
        </p:txBody>
      </p:sp>
      <p:sp>
        <p:nvSpPr>
          <p:cNvPr id="3" name="2 Marcador de contenido"/>
          <p:cNvSpPr>
            <a:spLocks noGrp="1"/>
          </p:cNvSpPr>
          <p:nvPr>
            <p:ph idx="1"/>
          </p:nvPr>
        </p:nvSpPr>
        <p:spPr>
          <a:xfrm>
            <a:off x="457200" y="1646237"/>
            <a:ext cx="8229600" cy="2925771"/>
          </a:xfrm>
        </p:spPr>
        <p:txBody>
          <a:bodyPr>
            <a:normAutofit fontScale="70000" lnSpcReduction="20000"/>
          </a:bodyPr>
          <a:lstStyle/>
          <a:p>
            <a:r>
              <a:rPr lang="es-MX" dirty="0" smtClean="0"/>
              <a:t>Mantenimiento. El ahora “ex-fumador” hace lo posible por no volver a fumar. Durante esta fase es normal que se produzcan recaídas (aproximadamente dos terceras partes de los intentos acaban en recaída después del primer mes), con lo cual el individuo puede volver a cualquiera de las fases anteriores. </a:t>
            </a:r>
          </a:p>
          <a:p>
            <a:r>
              <a:rPr lang="es-MX" dirty="0" smtClean="0"/>
              <a:t>Una recaída no es un fracaso, sino que debe verse como un paso más hacia la solución final: a mayor número de intentos, mayor probabilidad de éxito. </a:t>
            </a:r>
            <a:endParaRPr lang="es-MX" dirty="0"/>
          </a:p>
        </p:txBody>
      </p:sp>
      <p:pic>
        <p:nvPicPr>
          <p:cNvPr id="1026" name="Picture 2" descr="http://www.respyn.uanl.mx/iii/2/ensayos/tabaquismo.jpg"/>
          <p:cNvPicPr>
            <a:picLocks noChangeAspect="1" noChangeArrowheads="1"/>
          </p:cNvPicPr>
          <p:nvPr/>
        </p:nvPicPr>
        <p:blipFill>
          <a:blip r:embed="rId3"/>
          <a:srcRect/>
          <a:stretch>
            <a:fillRect/>
          </a:stretch>
        </p:blipFill>
        <p:spPr bwMode="auto">
          <a:xfrm>
            <a:off x="3143240" y="4286256"/>
            <a:ext cx="2714625" cy="18097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thruBlk="1"/>
    <p:sndAc>
      <p:stSnd>
        <p:snd r:embed="rId2" name="arrow.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¿Qué es el tabaquismo?</a:t>
            </a:r>
            <a:endParaRPr lang="es-MX" dirty="0"/>
          </a:p>
        </p:txBody>
      </p:sp>
      <p:sp>
        <p:nvSpPr>
          <p:cNvPr id="3" name="2 Marcador de contenido"/>
          <p:cNvSpPr>
            <a:spLocks noGrp="1"/>
          </p:cNvSpPr>
          <p:nvPr>
            <p:ph idx="1"/>
          </p:nvPr>
        </p:nvSpPr>
        <p:spPr/>
        <p:txBody>
          <a:bodyPr>
            <a:normAutofit fontScale="77500" lnSpcReduction="20000"/>
          </a:bodyPr>
          <a:lstStyle/>
          <a:p>
            <a:r>
              <a:rPr lang="es-MX" dirty="0" smtClean="0"/>
              <a:t>El </a:t>
            </a:r>
            <a:r>
              <a:rPr lang="es-MX" b="1" dirty="0" smtClean="0"/>
              <a:t>tabaquismo</a:t>
            </a:r>
            <a:r>
              <a:rPr lang="es-MX" dirty="0" smtClean="0"/>
              <a:t> es la adicción que presenta un individuo al tabaco, provocada principalmente por uno de sus componentes activos, la nicotina, acaba degenerando en el abuso de su consumo o </a:t>
            </a:r>
            <a:r>
              <a:rPr lang="es-MX" b="1" dirty="0" smtClean="0"/>
              <a:t>tabaquismo</a:t>
            </a:r>
            <a:r>
              <a:rPr lang="es-MX" dirty="0" smtClean="0"/>
              <a:t>. </a:t>
            </a:r>
            <a:endParaRPr lang="es-MX" dirty="0" smtClean="0"/>
          </a:p>
          <a:p>
            <a:r>
              <a:rPr lang="es-MX" dirty="0" smtClean="0"/>
              <a:t>El </a:t>
            </a:r>
            <a:r>
              <a:rPr lang="es-MX" dirty="0" smtClean="0"/>
              <a:t>tabaquismo es una enfermedad crónica sistémica, perteneciente al grupo de las adicciones, y catalogada por el Manual diagnóstico y estadístico de los trastornos mentales DSM-IV de la </a:t>
            </a:r>
            <a:r>
              <a:rPr lang="es-MX" i="1" dirty="0" smtClean="0"/>
              <a:t>American </a:t>
            </a:r>
            <a:r>
              <a:rPr lang="es-MX" i="1" dirty="0" err="1" smtClean="0"/>
              <a:t>Psychiatric</a:t>
            </a:r>
            <a:r>
              <a:rPr lang="es-MX" i="1" dirty="0" smtClean="0"/>
              <a:t> </a:t>
            </a:r>
            <a:r>
              <a:rPr lang="es-MX" i="1" dirty="0" err="1" smtClean="0"/>
              <a:t>Association</a:t>
            </a:r>
            <a:r>
              <a:rPr lang="es-MX" dirty="0" smtClean="0"/>
              <a:t>. Actualmente, la principal causa mundial de enfermedad y mortalidad evitable. Hoy en día el tabaquismo es considerada una enfermedad adictiva crónica con posibilidades de tratamiento.</a:t>
            </a:r>
          </a:p>
        </p:txBody>
      </p:sp>
    </p:spTree>
  </p:cSld>
  <p:clrMapOvr>
    <a:masterClrMapping/>
  </p:clrMapOvr>
  <p:transition>
    <p:fade thruBlk="1"/>
    <p:sndAc>
      <p:stSnd>
        <p:snd r:embed="rId2" name="arrow.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¿Qué es el tabaquismo?</a:t>
            </a:r>
            <a:endParaRPr lang="es-MX" dirty="0"/>
          </a:p>
        </p:txBody>
      </p:sp>
      <p:sp>
        <p:nvSpPr>
          <p:cNvPr id="3" name="2 Marcador de contenido"/>
          <p:cNvSpPr>
            <a:spLocks noGrp="1"/>
          </p:cNvSpPr>
          <p:nvPr>
            <p:ph idx="1"/>
          </p:nvPr>
        </p:nvSpPr>
        <p:spPr/>
        <p:txBody>
          <a:bodyPr>
            <a:normAutofit/>
          </a:bodyPr>
          <a:lstStyle/>
          <a:p>
            <a:r>
              <a:rPr lang="es-MX" dirty="0" smtClean="0"/>
              <a:t>El humo del tabaco contiene 3 gases tóxicos que son la nicotina, el monóxido de carbono y el cianuro (también conocido como </a:t>
            </a:r>
            <a:r>
              <a:rPr lang="es-MX" dirty="0" err="1" smtClean="0"/>
              <a:t>cocholeto</a:t>
            </a:r>
            <a:r>
              <a:rPr lang="es-MX" dirty="0" smtClean="0"/>
              <a:t>).</a:t>
            </a:r>
          </a:p>
          <a:p>
            <a:endParaRPr lang="es-MX" dirty="0"/>
          </a:p>
        </p:txBody>
      </p:sp>
    </p:spTree>
  </p:cSld>
  <p:clrMapOvr>
    <a:masterClrMapping/>
  </p:clrMapOvr>
  <p:transition>
    <p:fade thruBlk="1"/>
    <p:sndAc>
      <p:stSnd>
        <p:snd r:embed="rId2" name="arrow.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Consecuencias del tabaquismo</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Fumar puede provocar varias enfermedades, entre ellas están: el cáncer de pulmón, el enfisema pulmonar y la gripe.</a:t>
            </a:r>
          </a:p>
          <a:p>
            <a:pPr>
              <a:buNone/>
            </a:pPr>
            <a:endParaRPr lang="es-MX" dirty="0" smtClean="0"/>
          </a:p>
          <a:p>
            <a:r>
              <a:rPr lang="es-MX" dirty="0" smtClean="0"/>
              <a:t>En el 2004, la Organización Mundial de la Salud (OMS) estimó en 4,9 millones de muertes anuales relacionadas con el consumo de tabaco. Pese a existir una probada relación entre tabaco y salud, esto no impide que el tabaco sea uno de los productos de consumo legal que puede matar al consumidor asiduo.</a:t>
            </a:r>
          </a:p>
          <a:p>
            <a:endParaRPr lang="es-MX" dirty="0"/>
          </a:p>
        </p:txBody>
      </p:sp>
    </p:spTree>
  </p:cSld>
  <p:clrMapOvr>
    <a:masterClrMapping/>
  </p:clrMapOvr>
  <p:transition>
    <p:fade thruBlk="1"/>
    <p:sndAc>
      <p:stSnd>
        <p:snd r:embed="rId2" name="arrow.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Grados del tabaquismo</a:t>
            </a:r>
            <a:endParaRPr lang="es-MX" dirty="0"/>
          </a:p>
        </p:txBody>
      </p:sp>
      <p:graphicFrame>
        <p:nvGraphicFramePr>
          <p:cNvPr id="4" name="3 Marcador de contenido"/>
          <p:cNvGraphicFramePr>
            <a:graphicFrameLocks noGrp="1"/>
          </p:cNvGraphicFramePr>
          <p:nvPr>
            <p:ph idx="1"/>
          </p:nvPr>
        </p:nvGraphicFramePr>
        <p:xfrm>
          <a:off x="457200" y="1646238"/>
          <a:ext cx="8229600" cy="36322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s-MX" dirty="0" smtClean="0"/>
                        <a:t>Leves</a:t>
                      </a:r>
                      <a:endParaRPr lang="es-MX" dirty="0"/>
                    </a:p>
                  </a:txBody>
                  <a:tcPr/>
                </a:tc>
                <a:tc>
                  <a:txBody>
                    <a:bodyPr/>
                    <a:lstStyle/>
                    <a:p>
                      <a:r>
                        <a:rPr lang="es-MX" dirty="0" smtClean="0"/>
                        <a:t>Moderados</a:t>
                      </a:r>
                      <a:endParaRPr lang="es-MX" dirty="0"/>
                    </a:p>
                  </a:txBody>
                  <a:tcPr/>
                </a:tc>
                <a:tc>
                  <a:txBody>
                    <a:bodyPr/>
                    <a:lstStyle/>
                    <a:p>
                      <a:r>
                        <a:rPr lang="es-MX" dirty="0" smtClean="0"/>
                        <a:t>Intensos</a:t>
                      </a:r>
                      <a:endParaRPr lang="es-MX" dirty="0"/>
                    </a:p>
                  </a:txBody>
                  <a:tcPr/>
                </a:tc>
                <a:tc>
                  <a:txBody>
                    <a:bodyPr/>
                    <a:lstStyle/>
                    <a:p>
                      <a:r>
                        <a:rPr lang="es-MX" dirty="0" smtClean="0"/>
                        <a:t>Pasivos</a:t>
                      </a:r>
                      <a:endParaRPr lang="es-MX" dirty="0"/>
                    </a:p>
                  </a:txBody>
                  <a:tcPr/>
                </a:tc>
              </a:tr>
              <a:tr h="370840">
                <a:tc>
                  <a:txBody>
                    <a:bodyPr/>
                    <a:lstStyle/>
                    <a:p>
                      <a:r>
                        <a:rPr kumimoji="0" lang="es-MX" kern="1200" dirty="0" smtClean="0">
                          <a:solidFill>
                            <a:schemeClr val="dk1"/>
                          </a:solidFill>
                          <a:latin typeface="+mn-lt"/>
                          <a:ea typeface="+mn-ea"/>
                          <a:cs typeface="+mn-cs"/>
                        </a:rPr>
                        <a:t>*Menos de 6 paquetes/año </a:t>
                      </a:r>
                    </a:p>
                    <a:p>
                      <a:r>
                        <a:rPr kumimoji="0" lang="es-MX" u="none" strike="noStrike" kern="1200" dirty="0" smtClean="0">
                          <a:solidFill>
                            <a:schemeClr val="dk1"/>
                          </a:solidFill>
                          <a:latin typeface="+mn-lt"/>
                          <a:ea typeface="+mn-ea"/>
                          <a:cs typeface="+mn-cs"/>
                        </a:rPr>
                        <a:t>*CO</a:t>
                      </a:r>
                      <a:r>
                        <a:rPr kumimoji="0" lang="es-MX" kern="1200" dirty="0" smtClean="0">
                          <a:solidFill>
                            <a:schemeClr val="dk1"/>
                          </a:solidFill>
                          <a:latin typeface="+mn-lt"/>
                          <a:ea typeface="+mn-ea"/>
                          <a:cs typeface="+mn-cs"/>
                        </a:rPr>
                        <a:t> en aire aspirado &lt; 15 ppm</a:t>
                      </a:r>
                    </a:p>
                    <a:p>
                      <a:endParaRPr lang="es-MX" dirty="0"/>
                    </a:p>
                  </a:txBody>
                  <a:tcPr/>
                </a:tc>
                <a:tc>
                  <a:txBody>
                    <a:bodyPr/>
                    <a:lstStyle/>
                    <a:p>
                      <a:r>
                        <a:rPr kumimoji="0" lang="es-MX" kern="1200" dirty="0" smtClean="0">
                          <a:solidFill>
                            <a:schemeClr val="dk1"/>
                          </a:solidFill>
                          <a:latin typeface="+mn-lt"/>
                          <a:ea typeface="+mn-ea"/>
                          <a:cs typeface="+mn-cs"/>
                        </a:rPr>
                        <a:t>*Entre 5 y 15 paquetes/año </a:t>
                      </a:r>
                    </a:p>
                    <a:p>
                      <a:r>
                        <a:rPr kumimoji="0" lang="es-MX" kern="1200" dirty="0" smtClean="0">
                          <a:solidFill>
                            <a:schemeClr val="dk1"/>
                          </a:solidFill>
                          <a:latin typeface="+mn-lt"/>
                          <a:ea typeface="+mn-ea"/>
                          <a:cs typeface="+mn-cs"/>
                        </a:rPr>
                        <a:t>*15 &lt; CO &lt; 25 ppm </a:t>
                      </a:r>
                    </a:p>
                    <a:p>
                      <a:endParaRPr lang="es-MX" dirty="0"/>
                    </a:p>
                  </a:txBody>
                  <a:tcPr/>
                </a:tc>
                <a:tc>
                  <a:txBody>
                    <a:bodyPr/>
                    <a:lstStyle/>
                    <a:p>
                      <a:r>
                        <a:rPr kumimoji="0" lang="es-MX" kern="1200" dirty="0" smtClean="0">
                          <a:solidFill>
                            <a:schemeClr val="dk1"/>
                          </a:solidFill>
                          <a:latin typeface="+mn-lt"/>
                          <a:ea typeface="+mn-ea"/>
                          <a:cs typeface="+mn-cs"/>
                        </a:rPr>
                        <a:t>*Más de 20 cigarros diarios</a:t>
                      </a:r>
                      <a:endParaRPr lang="es-MX" dirty="0"/>
                    </a:p>
                  </a:txBody>
                  <a:tcPr/>
                </a:tc>
                <a:tc>
                  <a:txBody>
                    <a:bodyPr/>
                    <a:lstStyle/>
                    <a:p>
                      <a:r>
                        <a:rPr kumimoji="0" lang="es-MX" sz="1600" kern="1200" dirty="0" smtClean="0">
                          <a:solidFill>
                            <a:schemeClr val="dk1"/>
                          </a:solidFill>
                          <a:latin typeface="+mn-lt"/>
                          <a:ea typeface="+mn-ea"/>
                          <a:cs typeface="+mn-cs"/>
                        </a:rPr>
                        <a:t>Son aquellas personas que no fuman pero están en contacto constante con los fumadores e inhalan el humo del cigarro; los fumadores pasivos también pueden contraer problemas en las vías respiratorias</a:t>
                      </a:r>
                      <a:endParaRPr lang="es-MX" sz="1600" dirty="0"/>
                    </a:p>
                  </a:txBody>
                  <a:tcPr/>
                </a:tc>
              </a:tr>
            </a:tbl>
          </a:graphicData>
        </a:graphic>
      </p:graphicFrame>
      <p:sp>
        <p:nvSpPr>
          <p:cNvPr id="5" name="4 CuadroTexto"/>
          <p:cNvSpPr txBox="1"/>
          <p:nvPr/>
        </p:nvSpPr>
        <p:spPr>
          <a:xfrm>
            <a:off x="571472" y="5857892"/>
            <a:ext cx="7786742" cy="923330"/>
          </a:xfrm>
          <a:prstGeom prst="rect">
            <a:avLst/>
          </a:prstGeom>
          <a:noFill/>
        </p:spPr>
        <p:txBody>
          <a:bodyPr wrap="square" rtlCol="0">
            <a:spAutoFit/>
          </a:bodyPr>
          <a:lstStyle/>
          <a:p>
            <a:r>
              <a:rPr lang="es-MX" i="1" dirty="0"/>
              <a:t>paquetes/año</a:t>
            </a:r>
            <a:r>
              <a:rPr lang="es-MX" dirty="0"/>
              <a:t> = paquetes fumados al día x años fumando. </a:t>
            </a:r>
            <a:r>
              <a:rPr lang="es-MX" dirty="0" smtClean="0"/>
              <a:t>En </a:t>
            </a:r>
            <a:r>
              <a:rPr lang="es-MX" dirty="0"/>
              <a:t>promedio mundial mueren al </a:t>
            </a:r>
            <a:r>
              <a:rPr lang="es-MX" dirty="0" smtClean="0"/>
              <a:t>día </a:t>
            </a:r>
            <a:r>
              <a:rPr lang="es-MX" dirty="0"/>
              <a:t>cerca de 1200 fumadores intensivos.</a:t>
            </a:r>
          </a:p>
          <a:p>
            <a:endParaRPr lang="es-MX" dirty="0"/>
          </a:p>
        </p:txBody>
      </p:sp>
    </p:spTree>
  </p:cSld>
  <p:clrMapOvr>
    <a:masterClrMapping/>
  </p:clrMapOvr>
  <p:transition>
    <p:fade thruBlk="1"/>
    <p:sndAc>
      <p:stSnd>
        <p:snd r:embed="rId2" name="arrow.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Dependencia física de la nicotina</a:t>
            </a:r>
            <a:endParaRPr lang="es-MX" dirty="0"/>
          </a:p>
        </p:txBody>
      </p:sp>
      <p:sp>
        <p:nvSpPr>
          <p:cNvPr id="3" name="2 Marcador de contenido"/>
          <p:cNvSpPr>
            <a:spLocks noGrp="1"/>
          </p:cNvSpPr>
          <p:nvPr>
            <p:ph idx="1"/>
          </p:nvPr>
        </p:nvSpPr>
        <p:spPr/>
        <p:txBody>
          <a:bodyPr>
            <a:normAutofit/>
          </a:bodyPr>
          <a:lstStyle/>
          <a:p>
            <a:r>
              <a:rPr lang="es-MX" i="1" dirty="0" smtClean="0"/>
              <a:t>Dependencia moderada-intensa</a:t>
            </a:r>
            <a:r>
              <a:rPr lang="es-MX" dirty="0" smtClean="0"/>
              <a:t>: consumo de más de 20 cigarrillos al día, fuman el primer cigarrillo en la primera media hora después de levantarse. </a:t>
            </a:r>
          </a:p>
          <a:p>
            <a:pPr>
              <a:buNone/>
            </a:pPr>
            <a:endParaRPr lang="es-MX" dirty="0" smtClean="0"/>
          </a:p>
          <a:p>
            <a:r>
              <a:rPr lang="es-MX" i="1" dirty="0" smtClean="0"/>
              <a:t>Dependencia leve</a:t>
            </a:r>
            <a:r>
              <a:rPr lang="es-MX" dirty="0" smtClean="0"/>
              <a:t>: consumo de menos de 20 cigarrillos al día, fuman el primer cigarrillo después de media hora de levantarse .</a:t>
            </a:r>
          </a:p>
          <a:p>
            <a:endParaRPr lang="es-MX" dirty="0" smtClean="0"/>
          </a:p>
        </p:txBody>
      </p:sp>
    </p:spTree>
  </p:cSld>
  <p:clrMapOvr>
    <a:masterClrMapping/>
  </p:clrMapOvr>
  <p:transition>
    <p:fade thruBlk="1"/>
    <p:sndAc>
      <p:stSnd>
        <p:snd r:embed="rId3" name="arrow.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Fases para dejar de fumar (1ªFase)  </a:t>
            </a:r>
            <a:endParaRPr lang="es-MX" dirty="0"/>
          </a:p>
        </p:txBody>
      </p:sp>
      <p:sp>
        <p:nvSpPr>
          <p:cNvPr id="3" name="2 Marcador de contenido"/>
          <p:cNvSpPr>
            <a:spLocks noGrp="1"/>
          </p:cNvSpPr>
          <p:nvPr>
            <p:ph idx="1"/>
          </p:nvPr>
        </p:nvSpPr>
        <p:spPr/>
        <p:txBody>
          <a:bodyPr/>
          <a:lstStyle/>
          <a:p>
            <a:r>
              <a:rPr lang="es-MX" dirty="0" smtClean="0"/>
              <a:t>Satisfacción. El fumador no se plantea si quiere dejar de fumar, es un fumador satisfecho. </a:t>
            </a:r>
            <a:endParaRPr lang="es-MX" dirty="0"/>
          </a:p>
        </p:txBody>
      </p:sp>
      <p:pic>
        <p:nvPicPr>
          <p:cNvPr id="4098" name="Picture 2" descr="http://www.sagrado.edu/lared/docs/tabaquismo.jpg"/>
          <p:cNvPicPr>
            <a:picLocks noChangeAspect="1" noChangeArrowheads="1"/>
          </p:cNvPicPr>
          <p:nvPr/>
        </p:nvPicPr>
        <p:blipFill>
          <a:blip r:embed="rId3"/>
          <a:srcRect/>
          <a:stretch>
            <a:fillRect/>
          </a:stretch>
        </p:blipFill>
        <p:spPr bwMode="auto">
          <a:xfrm>
            <a:off x="4429124" y="3143248"/>
            <a:ext cx="2438400" cy="2438400"/>
          </a:xfrm>
          <a:prstGeom prst="ellipse">
            <a:avLst/>
          </a:prstGeom>
          <a:noFill/>
          <a:ln>
            <a:solidFill>
              <a:schemeClr val="bg1">
                <a:lumMod val="95000"/>
                <a:lumOff val="5000"/>
              </a:schemeClr>
            </a:solidFill>
          </a:ln>
          <a:scene3d>
            <a:camera prst="perspectiveRelaxedModerately"/>
            <a:lightRig rig="threePt" dir="t"/>
          </a:scene3d>
        </p:spPr>
      </p:pic>
    </p:spTree>
  </p:cSld>
  <p:clrMapOvr>
    <a:masterClrMapping/>
  </p:clrMapOvr>
  <p:transition>
    <p:fade thruBlk="1"/>
    <p:sndAc>
      <p:stSnd>
        <p:snd r:embed="rId2" name="arrow.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2ª Fase</a:t>
            </a:r>
            <a:endParaRPr lang="es-MX" dirty="0"/>
          </a:p>
        </p:txBody>
      </p:sp>
      <p:sp>
        <p:nvSpPr>
          <p:cNvPr id="3" name="2 Marcador de contenido"/>
          <p:cNvSpPr>
            <a:spLocks noGrp="1"/>
          </p:cNvSpPr>
          <p:nvPr>
            <p:ph idx="1"/>
          </p:nvPr>
        </p:nvSpPr>
        <p:spPr>
          <a:xfrm>
            <a:off x="457200" y="1646237"/>
            <a:ext cx="4186238" cy="4926035"/>
          </a:xfrm>
        </p:spPr>
        <p:txBody>
          <a:bodyPr>
            <a:normAutofit/>
          </a:bodyPr>
          <a:lstStyle/>
          <a:p>
            <a:r>
              <a:rPr lang="es-MX" sz="2400" dirty="0" smtClean="0"/>
              <a:t>El individuo empieza a dudar de su satisfacción con el tabaco. </a:t>
            </a:r>
          </a:p>
          <a:p>
            <a:r>
              <a:rPr lang="es-MX" sz="2400" dirty="0" smtClean="0"/>
              <a:t>Durante un proceso de maduración que puede durar incluso años, va sopesando las ventajas e inconvenientes, hasta que finalmente éstas pesan más que aquellas. El fumador decide entonces plantearse dejar de fumar. </a:t>
            </a:r>
            <a:endParaRPr lang="es-MX" sz="2400" dirty="0"/>
          </a:p>
        </p:txBody>
      </p:sp>
      <p:pic>
        <p:nvPicPr>
          <p:cNvPr id="3074" name="Picture 2" descr="http://www.dedrogas.com/imagenes_drogas/tabaquismo4.jpg"/>
          <p:cNvPicPr>
            <a:picLocks noChangeAspect="1" noChangeArrowheads="1"/>
          </p:cNvPicPr>
          <p:nvPr/>
        </p:nvPicPr>
        <p:blipFill>
          <a:blip r:embed="rId3"/>
          <a:srcRect/>
          <a:stretch>
            <a:fillRect/>
          </a:stretch>
        </p:blipFill>
        <p:spPr bwMode="auto">
          <a:xfrm>
            <a:off x="5000628" y="1785926"/>
            <a:ext cx="3419475" cy="42862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fade thruBlk="1"/>
    <p:sndAc>
      <p:stSnd>
        <p:snd r:embed="rId2" name="arrow.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3ª Fase</a:t>
            </a:r>
            <a:endParaRPr lang="es-MX" dirty="0"/>
          </a:p>
        </p:txBody>
      </p:sp>
      <p:sp>
        <p:nvSpPr>
          <p:cNvPr id="3" name="2 Marcador de contenido"/>
          <p:cNvSpPr>
            <a:spLocks noGrp="1"/>
          </p:cNvSpPr>
          <p:nvPr>
            <p:ph idx="1"/>
          </p:nvPr>
        </p:nvSpPr>
        <p:spPr>
          <a:xfrm>
            <a:off x="4500562" y="1646237"/>
            <a:ext cx="4186238" cy="4526280"/>
          </a:xfrm>
        </p:spPr>
        <p:txBody>
          <a:bodyPr>
            <a:normAutofit fontScale="77500" lnSpcReduction="20000"/>
          </a:bodyPr>
          <a:lstStyle/>
          <a:p>
            <a:r>
              <a:rPr lang="es-MX" dirty="0" smtClean="0"/>
              <a:t>Preparación. El fumador, que ya ha decidido que quiere dejar de fumar, empieza a preparar su intento, informándose acerca de las posibles ayudas y de sus posibilidades de éxito y fija una fecha para empezar la abstinencia. </a:t>
            </a:r>
          </a:p>
          <a:p>
            <a:r>
              <a:rPr lang="es-MX" dirty="0" smtClean="0"/>
              <a:t>Esta fase termina el día que el fumador deja de fumar. </a:t>
            </a:r>
            <a:endParaRPr lang="es-MX" dirty="0"/>
          </a:p>
        </p:txBody>
      </p:sp>
      <p:pic>
        <p:nvPicPr>
          <p:cNvPr id="2050" name="Picture 2" descr="http://www.waw.com.br/new/2004/cigarro-a.jpg"/>
          <p:cNvPicPr>
            <a:picLocks noChangeAspect="1" noChangeArrowheads="1"/>
          </p:cNvPicPr>
          <p:nvPr/>
        </p:nvPicPr>
        <p:blipFill>
          <a:blip r:embed="rId3"/>
          <a:srcRect/>
          <a:stretch>
            <a:fillRect/>
          </a:stretch>
        </p:blipFill>
        <p:spPr bwMode="auto">
          <a:xfrm>
            <a:off x="928662" y="1785926"/>
            <a:ext cx="2667000" cy="36195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fade thruBlk="1"/>
    <p:sndAc>
      <p:stSnd>
        <p:snd r:embed="rId2" name="arrow.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ción">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ción">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26</TotalTime>
  <Words>695</Words>
  <Application>Microsoft Office PowerPoint</Application>
  <PresentationFormat>Presentación en pantalla (4:3)</PresentationFormat>
  <Paragraphs>40</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Fundición</vt:lpstr>
      <vt:lpstr>Adicciones</vt:lpstr>
      <vt:lpstr>¿Qué es el tabaquismo?</vt:lpstr>
      <vt:lpstr>¿Qué es el tabaquismo?</vt:lpstr>
      <vt:lpstr>Consecuencias del tabaquismo</vt:lpstr>
      <vt:lpstr>Grados del tabaquismo</vt:lpstr>
      <vt:lpstr>Dependencia física de la nicotina</vt:lpstr>
      <vt:lpstr>Fases para dejar de fumar (1ªFase)  </vt:lpstr>
      <vt:lpstr>2ª Fase</vt:lpstr>
      <vt:lpstr>3ª Fase</vt:lpstr>
      <vt:lpstr>4ª Fase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Adicciones</dc:title>
  <dc:creator>Carlos</dc:creator>
  <cp:lastModifiedBy>Charlie</cp:lastModifiedBy>
  <cp:revision>5</cp:revision>
  <dcterms:created xsi:type="dcterms:W3CDTF">2007-04-15T14:06:13Z</dcterms:created>
  <dcterms:modified xsi:type="dcterms:W3CDTF">2011-03-20T02:35:19Z</dcterms:modified>
</cp:coreProperties>
</file>