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4" r:id="rId5"/>
    <p:sldId id="258" r:id="rId6"/>
    <p:sldId id="260" r:id="rId7"/>
    <p:sldId id="263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Estilo oscuro 1 - Énfasis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Actores ganadores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Los Oscar</a:t>
            </a:r>
          </a:p>
        </p:txBody>
      </p:sp>
    </p:spTree>
    <p:extLst>
      <p:ext uri="{BB962C8B-B14F-4D97-AF65-F5344CB8AC3E}">
        <p14:creationId xmlns:p14="http://schemas.microsoft.com/office/powerpoint/2010/main" val="375323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Los Oscar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MX" dirty="0"/>
              <a:t>El premio Óscar es también llamado “premio de la Academia”. Es un premio anual concedido por la Academia de las Artes y las Ciencias Cinematográficas en reconocimiento a la excelencia de los profesionales en la industria cinematográfica, incluyendo directores, actores y escritores, y es ampliamente considerado el máximo honor en el cine. El Óscar es llamado oficialmente “Premio de la Academia al Mérito”, y es el principal de los nueve premios que otorga dicha organización.</a:t>
            </a:r>
          </a:p>
        </p:txBody>
      </p:sp>
    </p:spTree>
    <p:extLst>
      <p:ext uri="{BB962C8B-B14F-4D97-AF65-F5344CB8AC3E}">
        <p14:creationId xmlns:p14="http://schemas.microsoft.com/office/powerpoint/2010/main" val="974205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Categorías de los Oscar descontinuadas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3221137"/>
              </p:ext>
            </p:extLst>
          </p:nvPr>
        </p:nvGraphicFramePr>
        <p:xfrm>
          <a:off x="979486" y="1475105"/>
          <a:ext cx="10883277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7975">
                  <a:extLst>
                    <a:ext uri="{9D8B030D-6E8A-4147-A177-3AD203B41FA5}">
                      <a16:colId xmlns:a16="http://schemas.microsoft.com/office/drawing/2014/main" val="3327034412"/>
                    </a:ext>
                  </a:extLst>
                </a:gridCol>
                <a:gridCol w="2594293">
                  <a:extLst>
                    <a:ext uri="{9D8B030D-6E8A-4147-A177-3AD203B41FA5}">
                      <a16:colId xmlns:a16="http://schemas.microsoft.com/office/drawing/2014/main" val="2698151696"/>
                    </a:ext>
                  </a:extLst>
                </a:gridCol>
                <a:gridCol w="3411009">
                  <a:extLst>
                    <a:ext uri="{9D8B030D-6E8A-4147-A177-3AD203B41FA5}">
                      <a16:colId xmlns:a16="http://schemas.microsoft.com/office/drawing/2014/main" val="1096671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800" dirty="0">
                          <a:latin typeface="+mj-lt"/>
                        </a:rPr>
                        <a:t>Categoría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Año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Motivo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6245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Mejor argumento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333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Mejor asistente de dirección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2217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Mejor banda sonora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2031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Mejor calidad artística de producción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563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Mejor coreografía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160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Mejor cortometraje a color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506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Mejor cortometraje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521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Mejor cortometraje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4190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Mejor director de una película de comedia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804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Mejor efecto de ingeniería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812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Mejor música original o banda sonora de comedia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3156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Mejor título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476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6025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Mejor actor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El Óscar al mejor actor es uno de los premios otorgados por la Academia de Artes y Ciencias Cinematográficas de Estados Unidos en reconocimiento a los actores con interpretaciones sobresalientes en alguna película del año anterior. Hasta la novena ceremonia de premiación llevada a cabo en 1937, esta categoría reconocía tanto a actores principales como de reparto. Mientras que los nominados a esta categoría son elegidos por actores y actrices miembros de la Academia, los ganadores son elegidos por todos los miembros en su totalidad. Hasta la 88.ª edición de los Óscar, 79 actores han ganado este premio.</a:t>
            </a:r>
          </a:p>
        </p:txBody>
      </p:sp>
    </p:spTree>
    <p:extLst>
      <p:ext uri="{BB962C8B-B14F-4D97-AF65-F5344CB8AC3E}">
        <p14:creationId xmlns:p14="http://schemas.microsoft.com/office/powerpoint/2010/main" val="2669708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Mejor actor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424763"/>
              </p:ext>
            </p:extLst>
          </p:nvPr>
        </p:nvGraphicFramePr>
        <p:xfrm>
          <a:off x="2461355" y="2646874"/>
          <a:ext cx="7269290" cy="2112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2802">
                  <a:extLst>
                    <a:ext uri="{9D8B030D-6E8A-4147-A177-3AD203B41FA5}">
                      <a16:colId xmlns:a16="http://schemas.microsoft.com/office/drawing/2014/main" val="590841296"/>
                    </a:ext>
                  </a:extLst>
                </a:gridCol>
                <a:gridCol w="2767013">
                  <a:extLst>
                    <a:ext uri="{9D8B030D-6E8A-4147-A177-3AD203B41FA5}">
                      <a16:colId xmlns:a16="http://schemas.microsoft.com/office/drawing/2014/main" val="535249381"/>
                    </a:ext>
                  </a:extLst>
                </a:gridCol>
                <a:gridCol w="2149475">
                  <a:extLst>
                    <a:ext uri="{9D8B030D-6E8A-4147-A177-3AD203B41FA5}">
                      <a16:colId xmlns:a16="http://schemas.microsoft.com/office/drawing/2014/main" val="26629667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Candidatos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Película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Papel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28941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Casey</a:t>
                      </a:r>
                      <a:r>
                        <a:rPr lang="es-MX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Affleck</a:t>
                      </a:r>
                      <a:endParaRPr lang="es-MX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Manchester </a:t>
                      </a:r>
                      <a:r>
                        <a:rPr lang="es-MX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</a:t>
                      </a:r>
                      <a:r>
                        <a:rPr lang="es-MX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Sea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Lee Chandler 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35801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2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Andrew</a:t>
                      </a:r>
                      <a:r>
                        <a:rPr lang="es-MX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Garfield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Hacksaw</a:t>
                      </a:r>
                      <a:r>
                        <a:rPr lang="es-MX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Ridge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Desmond</a:t>
                      </a:r>
                      <a:r>
                        <a:rPr lang="es-MX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Doss</a:t>
                      </a:r>
                      <a:r>
                        <a:rPr lang="es-MX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9107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Viggo</a:t>
                      </a:r>
                      <a:r>
                        <a:rPr lang="es-MX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Mortensen</a:t>
                      </a:r>
                      <a:endParaRPr lang="es-MX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Captain</a:t>
                      </a:r>
                      <a:r>
                        <a:rPr lang="es-MX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Fantastic</a:t>
                      </a:r>
                      <a:endParaRPr lang="es-MX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Ben Cash 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798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Ryan</a:t>
                      </a:r>
                      <a:r>
                        <a:rPr lang="es-MX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Gosling</a:t>
                      </a:r>
                      <a:endParaRPr lang="es-MX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La La </a:t>
                      </a:r>
                      <a:r>
                        <a:rPr lang="es-MX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Land</a:t>
                      </a:r>
                      <a:endParaRPr lang="es-MX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Sebastian Wilder 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19582480"/>
                  </a:ext>
                </a:extLst>
              </a:tr>
              <a:tr h="170411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Denzel</a:t>
                      </a:r>
                      <a:r>
                        <a:rPr lang="es-MX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Washington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Fences</a:t>
                      </a:r>
                      <a:endParaRPr lang="es-MX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Troy </a:t>
                      </a:r>
                      <a:r>
                        <a:rPr lang="es-MX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Maxson</a:t>
                      </a:r>
                      <a:endParaRPr lang="es-MX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5508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0108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Premios especiales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3440407"/>
              </p:ext>
            </p:extLst>
          </p:nvPr>
        </p:nvGraphicFramePr>
        <p:xfrm>
          <a:off x="1213540" y="2421973"/>
          <a:ext cx="1023302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1009">
                  <a:extLst>
                    <a:ext uri="{9D8B030D-6E8A-4147-A177-3AD203B41FA5}">
                      <a16:colId xmlns:a16="http://schemas.microsoft.com/office/drawing/2014/main" val="2610581831"/>
                    </a:ext>
                  </a:extLst>
                </a:gridCol>
                <a:gridCol w="3411009">
                  <a:extLst>
                    <a:ext uri="{9D8B030D-6E8A-4147-A177-3AD203B41FA5}">
                      <a16:colId xmlns:a16="http://schemas.microsoft.com/office/drawing/2014/main" val="3268027272"/>
                    </a:ext>
                  </a:extLst>
                </a:gridCol>
                <a:gridCol w="3411009">
                  <a:extLst>
                    <a:ext uri="{9D8B030D-6E8A-4147-A177-3AD203B41FA5}">
                      <a16:colId xmlns:a16="http://schemas.microsoft.com/office/drawing/2014/main" val="41317592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MX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Premio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MX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Primer ganador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MX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Año de inicio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430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MX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Premio Juvenil de la Academia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s-MX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Entre 1934 y 1960</a:t>
                      </a:r>
                      <a:endParaRPr lang="es-MX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04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MX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Óscar Honorífico o especial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s-MX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Desde 1928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0507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MX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Premio Irving Thalberg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Desde 1938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71152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MX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Premio Humanitario Jean Hersholt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s-MX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Desde 1956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58491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MX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Óscar Gordon E. Sawyer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s-MX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Desde 1981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12741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MX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Premios científicos y técnicos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lvl="0" algn="ctr" defTabSz="914400" rtl="0" eaLnBrk="1" fontAlgn="b" latinLnBrk="0" hangingPunct="1"/>
                      <a:endParaRPr lang="es-MX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ctr" defTabSz="914400" rtl="0" eaLnBrk="1" fontAlgn="b" latinLnBrk="0" hangingPunct="1"/>
                      <a:r>
                        <a:rPr lang="es-MX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Desde 1931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996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784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8444" y="784294"/>
            <a:ext cx="831574" cy="5462378"/>
          </a:xfrm>
        </p:spPr>
        <p:txBody>
          <a:bodyPr vert="vert270">
            <a:normAutofit fontScale="90000"/>
          </a:bodyPr>
          <a:lstStyle/>
          <a:p>
            <a:r>
              <a:rPr lang="es-MX" dirty="0"/>
              <a:t>Categorías actuales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766325"/>
              </p:ext>
            </p:extLst>
          </p:nvPr>
        </p:nvGraphicFramePr>
        <p:xfrm>
          <a:off x="3316356" y="784294"/>
          <a:ext cx="6795052" cy="4465175"/>
        </p:xfrm>
        <a:graphic>
          <a:graphicData uri="http://schemas.openxmlformats.org/drawingml/2006/table">
            <a:tbl>
              <a:tblPr>
                <a:tableStyleId>{E929F9F4-4A8F-4326-A1B4-22849713DDAB}</a:tableStyleId>
              </a:tblPr>
              <a:tblGrid>
                <a:gridCol w="3707296">
                  <a:extLst>
                    <a:ext uri="{9D8B030D-6E8A-4147-A177-3AD203B41FA5}">
                      <a16:colId xmlns:a16="http://schemas.microsoft.com/office/drawing/2014/main" val="3304253291"/>
                    </a:ext>
                  </a:extLst>
                </a:gridCol>
                <a:gridCol w="3087756">
                  <a:extLst>
                    <a:ext uri="{9D8B030D-6E8A-4147-A177-3AD203B41FA5}">
                      <a16:colId xmlns:a16="http://schemas.microsoft.com/office/drawing/2014/main" val="2974999581"/>
                    </a:ext>
                  </a:extLst>
                </a:gridCol>
              </a:tblGrid>
              <a:tr h="148955">
                <a:tc rowSpan="2"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s-MX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Categoría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s-MX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ctr"/>
                </a:tc>
                <a:extLst>
                  <a:ext uri="{0D108BD9-81ED-4DB2-BD59-A6C34878D82A}">
                    <a16:rowId xmlns:a16="http://schemas.microsoft.com/office/drawing/2014/main" val="3553828131"/>
                  </a:ext>
                </a:extLst>
              </a:tr>
              <a:tr h="148955">
                <a:tc vMerge="1"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ctr"/>
                </a:tc>
                <a:extLst>
                  <a:ext uri="{0D108BD9-81ED-4DB2-BD59-A6C34878D82A}">
                    <a16:rowId xmlns:a16="http://schemas.microsoft.com/office/drawing/2014/main" val="132432503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Mejor actor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desde 1928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/>
                </a:tc>
                <a:extLst>
                  <a:ext uri="{0D108BD9-81ED-4DB2-BD59-A6C34878D82A}">
                    <a16:rowId xmlns:a16="http://schemas.microsoft.com/office/drawing/2014/main" val="3166872662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Mejor actor de reparto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desde 1936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/>
                </a:tc>
                <a:extLst>
                  <a:ext uri="{0D108BD9-81ED-4DB2-BD59-A6C34878D82A}">
                    <a16:rowId xmlns:a16="http://schemas.microsoft.com/office/drawing/2014/main" val="38208025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Mejor actriz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desde 1928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/>
                </a:tc>
                <a:extLst>
                  <a:ext uri="{0D108BD9-81ED-4DB2-BD59-A6C34878D82A}">
                    <a16:rowId xmlns:a16="http://schemas.microsoft.com/office/drawing/2014/main" val="2960406966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Mejor actriz de reparto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desde 1936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/>
                </a:tc>
                <a:extLst>
                  <a:ext uri="{0D108BD9-81ED-4DB2-BD59-A6C34878D82A}">
                    <a16:rowId xmlns:a16="http://schemas.microsoft.com/office/drawing/2014/main" val="274541226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Mejor banda sonora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desde 1934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/>
                </a:tc>
                <a:extLst>
                  <a:ext uri="{0D108BD9-81ED-4DB2-BD59-A6C34878D82A}">
                    <a16:rowId xmlns:a16="http://schemas.microsoft.com/office/drawing/2014/main" val="411519902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Mejor canción original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desde 1934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/>
                </a:tc>
                <a:extLst>
                  <a:ext uri="{0D108BD9-81ED-4DB2-BD59-A6C34878D82A}">
                    <a16:rowId xmlns:a16="http://schemas.microsoft.com/office/drawing/2014/main" val="3714748700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Mejor cortometraje animado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desde 1931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/>
                </a:tc>
                <a:extLst>
                  <a:ext uri="{0D108BD9-81ED-4DB2-BD59-A6C34878D82A}">
                    <a16:rowId xmlns:a16="http://schemas.microsoft.com/office/drawing/2014/main" val="3995090870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Mejor cortometraje de ficción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desde 1931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/>
                </a:tc>
                <a:extLst>
                  <a:ext uri="{0D108BD9-81ED-4DB2-BD59-A6C34878D82A}">
                    <a16:rowId xmlns:a16="http://schemas.microsoft.com/office/drawing/2014/main" val="297954719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Mejor director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desde 1928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/>
                </a:tc>
                <a:extLst>
                  <a:ext uri="{0D108BD9-81ED-4DB2-BD59-A6C34878D82A}">
                    <a16:rowId xmlns:a16="http://schemas.microsoft.com/office/drawing/2014/main" val="2467943953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Mejor diseño de producción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desde 1928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/>
                </a:tc>
                <a:extLst>
                  <a:ext uri="{0D108BD9-81ED-4DB2-BD59-A6C34878D82A}">
                    <a16:rowId xmlns:a16="http://schemas.microsoft.com/office/drawing/2014/main" val="3036693672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Mejor diseño de vestuario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desde 1948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03" marR="8703" marT="8703" marB="0" anchor="b"/>
                </a:tc>
                <a:extLst>
                  <a:ext uri="{0D108BD9-81ED-4DB2-BD59-A6C34878D82A}">
                    <a16:rowId xmlns:a16="http://schemas.microsoft.com/office/drawing/2014/main" val="3199597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7256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Inicios	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MX" dirty="0"/>
              <a:t>La primera ceremonia de premios tuvo lugar el 16 de mayo de 1929, en el hotel Roosevelt en Los Ángeles, en honor a los logros cinematográficos obtenidos en los años de 1927 a 1928. La octogésima octava ceremonia tuvo lugar el 28 de febrero de 2016 en el Dolby </a:t>
            </a:r>
            <a:r>
              <a:rPr lang="es-MX" dirty="0" err="1"/>
              <a:t>Theatre</a:t>
            </a:r>
            <a:r>
              <a:rPr lang="es-MX" dirty="0"/>
              <a:t>, en honor a los logros de la industria cinematográfica obtenidos en 2015, y fue conducida por el actor Chris Rock. </a:t>
            </a:r>
          </a:p>
        </p:txBody>
      </p:sp>
    </p:spTree>
    <p:extLst>
      <p:ext uri="{BB962C8B-B14F-4D97-AF65-F5344CB8AC3E}">
        <p14:creationId xmlns:p14="http://schemas.microsoft.com/office/powerpoint/2010/main" val="3355541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Ganancias de los oscar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4393645"/>
      </p:ext>
    </p:extLst>
  </p:cSld>
  <p:clrMapOvr>
    <a:masterClrMapping/>
  </p:clrMapOvr>
</p:sld>
</file>

<file path=ppt/theme/theme1.xml><?xml version="1.0" encoding="utf-8"?>
<a:theme xmlns:a="http://schemas.openxmlformats.org/drawingml/2006/main" name="Profundidad">
  <a:themeElements>
    <a:clrScheme name="Depth">
      <a:dk1>
        <a:sysClr val="windowText" lastClr="000000"/>
      </a:dk1>
      <a:lt1>
        <a:sysClr val="window" lastClr="FFFFFF"/>
      </a:lt1>
      <a:dk2>
        <a:srgbClr val="4E3B30"/>
      </a:dk2>
      <a:lt2>
        <a:srgbClr val="FFDB82"/>
      </a:lt2>
      <a:accent1>
        <a:srgbClr val="F0A22E"/>
      </a:accent1>
      <a:accent2>
        <a:srgbClr val="E4D9B2"/>
      </a:accent2>
      <a:accent3>
        <a:srgbClr val="AA986C"/>
      </a:accent3>
      <a:accent4>
        <a:srgbClr val="8FB977"/>
      </a:accent4>
      <a:accent5>
        <a:srgbClr val="778F9F"/>
      </a:accent5>
      <a:accent6>
        <a:srgbClr val="8A6087"/>
      </a:accent6>
      <a:hlink>
        <a:srgbClr val="AD1F1F"/>
      </a:hlink>
      <a:folHlink>
        <a:srgbClr val="FFC42F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C473073F-34A4-486A-BBA1-2A70AE921E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TM04033923[[fn=Profundidad]]</Template>
  <TotalTime>72</TotalTime>
  <Words>455</Words>
  <Application>Microsoft Office PowerPoint</Application>
  <PresentationFormat>Panorámica</PresentationFormat>
  <Paragraphs>85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Arial</vt:lpstr>
      <vt:lpstr>Corbel</vt:lpstr>
      <vt:lpstr>Profundidad</vt:lpstr>
      <vt:lpstr>Actores ganadores</vt:lpstr>
      <vt:lpstr>Los Oscar</vt:lpstr>
      <vt:lpstr>Categorías de los Oscar descontinuadas</vt:lpstr>
      <vt:lpstr>Mejor actor</vt:lpstr>
      <vt:lpstr>Mejor actor</vt:lpstr>
      <vt:lpstr>Premios especiales</vt:lpstr>
      <vt:lpstr>Categorías actuales</vt:lpstr>
      <vt:lpstr>Inicios </vt:lpstr>
      <vt:lpstr>Ganancias de los oscar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Actores ganadores</dc:title>
  <dc:creator>Fernando Javier Vázquez Hernández</dc:creator>
  <cp:lastModifiedBy>Fernando Javier Vázquez Hernández</cp:lastModifiedBy>
  <cp:revision>10</cp:revision>
  <dcterms:created xsi:type="dcterms:W3CDTF">2017-02-27T02:28:15Z</dcterms:created>
  <dcterms:modified xsi:type="dcterms:W3CDTF">2017-02-27T03:44:02Z</dcterms:modified>
</cp:coreProperties>
</file>