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Actores ganadores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Los Oscar</a:t>
            </a:r>
          </a:p>
        </p:txBody>
      </p:sp>
    </p:spTree>
    <p:extLst>
      <p:ext uri="{BB962C8B-B14F-4D97-AF65-F5344CB8AC3E}">
        <p14:creationId xmlns:p14="http://schemas.microsoft.com/office/powerpoint/2010/main" val="37532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Los Oscar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El premio Óscar es también llamado “premio de la Academia”. Es un premio anual concedido por la Academia de las Artes y las Ciencias Cinematográficas en reconocimiento a la excelencia de los profesionales en la industria cinematográfica, incluyendo directores, actores y escritores, y es ampliamente considerado el máximo honor en el cine. El Óscar es llamado oficialmente “Premio de la Academia al Mérito”, y es el principal de los nueve premios que otorga dicha organización.</a:t>
            </a:r>
          </a:p>
        </p:txBody>
      </p:sp>
    </p:spTree>
    <p:extLst>
      <p:ext uri="{BB962C8B-B14F-4D97-AF65-F5344CB8AC3E}">
        <p14:creationId xmlns:p14="http://schemas.microsoft.com/office/powerpoint/2010/main" val="97420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Categorías de los Oscar descontinuadas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221137"/>
              </p:ext>
            </p:extLst>
          </p:nvPr>
        </p:nvGraphicFramePr>
        <p:xfrm>
          <a:off x="979486" y="1475105"/>
          <a:ext cx="1088327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7975">
                  <a:extLst>
                    <a:ext uri="{9D8B030D-6E8A-4147-A177-3AD203B41FA5}">
                      <a16:colId xmlns:a16="http://schemas.microsoft.com/office/drawing/2014/main" val="3327034412"/>
                    </a:ext>
                  </a:extLst>
                </a:gridCol>
                <a:gridCol w="2594293">
                  <a:extLst>
                    <a:ext uri="{9D8B030D-6E8A-4147-A177-3AD203B41FA5}">
                      <a16:colId xmlns:a16="http://schemas.microsoft.com/office/drawing/2014/main" val="2698151696"/>
                    </a:ext>
                  </a:extLst>
                </a:gridCol>
                <a:gridCol w="3411009">
                  <a:extLst>
                    <a:ext uri="{9D8B030D-6E8A-4147-A177-3AD203B41FA5}">
                      <a16:colId xmlns:a16="http://schemas.microsoft.com/office/drawing/2014/main" val="109667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+mj-lt"/>
                        </a:rPr>
                        <a:t>Categoría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Motivo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245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argumento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3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asistente de dirección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21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banda sonora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031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calidad artística de producción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6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coreografía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160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cortometraje a color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506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cortometraje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521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cortometraje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19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director de una película de comedia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804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efecto de ingeniería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12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música original o banda sonora de comedia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15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Mejor título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76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02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Mejor actor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El Óscar al mejor actor es uno de los premios otorgados por la Academia de Artes y Ciencias Cinematográficas de Estados Unidos en reconocimiento a los actores con interpretaciones sobresalientes en alguna película del año anterior. Hasta la novena ceremonia de premiación llevada a cabo en 1937, esta categoría reconocía tanto a actores principales como de reparto. Mientras que los nominados a esta categoría son elegidos por actores y actrices miembros de la Academia, los ganadores son elegidos por todos los miembros en su totalidad. Hasta la 88.ª edición de los Óscar, 79 actores han ganado este premio.</a:t>
            </a:r>
          </a:p>
        </p:txBody>
      </p:sp>
    </p:spTree>
    <p:extLst>
      <p:ext uri="{BB962C8B-B14F-4D97-AF65-F5344CB8AC3E}">
        <p14:creationId xmlns:p14="http://schemas.microsoft.com/office/powerpoint/2010/main" val="266970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Mejor actor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24763"/>
              </p:ext>
            </p:extLst>
          </p:nvPr>
        </p:nvGraphicFramePr>
        <p:xfrm>
          <a:off x="2461355" y="2646874"/>
          <a:ext cx="7269290" cy="2112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802">
                  <a:extLst>
                    <a:ext uri="{9D8B030D-6E8A-4147-A177-3AD203B41FA5}">
                      <a16:colId xmlns:a16="http://schemas.microsoft.com/office/drawing/2014/main" val="590841296"/>
                    </a:ext>
                  </a:extLst>
                </a:gridCol>
                <a:gridCol w="2767013">
                  <a:extLst>
                    <a:ext uri="{9D8B030D-6E8A-4147-A177-3AD203B41FA5}">
                      <a16:colId xmlns:a16="http://schemas.microsoft.com/office/drawing/2014/main" val="535249381"/>
                    </a:ext>
                  </a:extLst>
                </a:gridCol>
                <a:gridCol w="2149475">
                  <a:extLst>
                    <a:ext uri="{9D8B030D-6E8A-4147-A177-3AD203B41FA5}">
                      <a16:colId xmlns:a16="http://schemas.microsoft.com/office/drawing/2014/main" val="2662966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Candidatos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Película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8941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Casey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Affleck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Manchester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Sea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Lee Chandler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580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Andrew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Garfield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Hacksaw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Ridge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Desmond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Doss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9107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Viggo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Mortensen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Captain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Fantastic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Ben Cash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98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Ryan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Gosling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La La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Sebastian Wilder 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9582480"/>
                  </a:ext>
                </a:extLst>
              </a:tr>
              <a:tr h="170411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Denzel</a:t>
                      </a:r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Washington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Fences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Troy </a:t>
                      </a:r>
                      <a:r>
                        <a:rPr lang="es-MX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Maxson</a:t>
                      </a:r>
                      <a:endParaRPr lang="es-MX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5508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0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Premios especiales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440407"/>
              </p:ext>
            </p:extLst>
          </p:nvPr>
        </p:nvGraphicFramePr>
        <p:xfrm>
          <a:off x="1213540" y="2421973"/>
          <a:ext cx="1023302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1009">
                  <a:extLst>
                    <a:ext uri="{9D8B030D-6E8A-4147-A177-3AD203B41FA5}">
                      <a16:colId xmlns:a16="http://schemas.microsoft.com/office/drawing/2014/main" val="2610581831"/>
                    </a:ext>
                  </a:extLst>
                </a:gridCol>
                <a:gridCol w="3411009">
                  <a:extLst>
                    <a:ext uri="{9D8B030D-6E8A-4147-A177-3AD203B41FA5}">
                      <a16:colId xmlns:a16="http://schemas.microsoft.com/office/drawing/2014/main" val="3268027272"/>
                    </a:ext>
                  </a:extLst>
                </a:gridCol>
                <a:gridCol w="3411009">
                  <a:extLst>
                    <a:ext uri="{9D8B030D-6E8A-4147-A177-3AD203B41FA5}">
                      <a16:colId xmlns:a16="http://schemas.microsoft.com/office/drawing/2014/main" val="4131759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Primer ganador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 de inicio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3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Premio Juvenil de la Academia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 1934 y 1960</a:t>
                      </a:r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04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Óscar Honorífico o especial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Desde 1928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07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Premio Irving Thalberg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Desde 1938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115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Premio Humanitario Jean Hersholt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Desde 1956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8491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Óscar Gordon E. Sawyer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Desde 1981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2741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Premios científicos y técnicos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endParaRPr lang="es-MX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Desde 1931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996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8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444" y="784294"/>
            <a:ext cx="831574" cy="5462378"/>
          </a:xfrm>
        </p:spPr>
        <p:txBody>
          <a:bodyPr vert="vert270">
            <a:normAutofit fontScale="90000"/>
          </a:bodyPr>
          <a:lstStyle/>
          <a:p>
            <a:r>
              <a:rPr lang="es-MX" dirty="0"/>
              <a:t>Categorías actuales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66325"/>
              </p:ext>
            </p:extLst>
          </p:nvPr>
        </p:nvGraphicFramePr>
        <p:xfrm>
          <a:off x="3316356" y="784294"/>
          <a:ext cx="6795052" cy="4465175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707296">
                  <a:extLst>
                    <a:ext uri="{9D8B030D-6E8A-4147-A177-3AD203B41FA5}">
                      <a16:colId xmlns:a16="http://schemas.microsoft.com/office/drawing/2014/main" val="3304253291"/>
                    </a:ext>
                  </a:extLst>
                </a:gridCol>
                <a:gridCol w="3087756">
                  <a:extLst>
                    <a:ext uri="{9D8B030D-6E8A-4147-A177-3AD203B41FA5}">
                      <a16:colId xmlns:a16="http://schemas.microsoft.com/office/drawing/2014/main" val="2974999581"/>
                    </a:ext>
                  </a:extLst>
                </a:gridCol>
              </a:tblGrid>
              <a:tr h="148955">
                <a:tc rowSpan="2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Categoría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/>
                </a:tc>
                <a:extLst>
                  <a:ext uri="{0D108BD9-81ED-4DB2-BD59-A6C34878D82A}">
                    <a16:rowId xmlns:a16="http://schemas.microsoft.com/office/drawing/2014/main" val="3553828131"/>
                  </a:ext>
                </a:extLst>
              </a:tr>
              <a:tr h="148955">
                <a:tc vMerge="1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/>
                </a:tc>
                <a:extLst>
                  <a:ext uri="{0D108BD9-81ED-4DB2-BD59-A6C34878D82A}">
                    <a16:rowId xmlns:a16="http://schemas.microsoft.com/office/drawing/2014/main" val="13243250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actor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1928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16687266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actor de reparto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8208025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actriz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1928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29604069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actriz de reparto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27454122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banda sonora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1934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411519902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canción original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1934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71474870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cortometraje animado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99509087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cortometraje de ficción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1931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29795471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director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1928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246794395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diseño de producción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1928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03669367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diseño de vestuario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desde 1948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/>
                </a:tc>
                <a:extLst>
                  <a:ext uri="{0D108BD9-81ED-4DB2-BD59-A6C34878D82A}">
                    <a16:rowId xmlns:a16="http://schemas.microsoft.com/office/drawing/2014/main" val="319959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2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Inicios	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La primera ceremonia de premios tuvo lugar el 16 de mayo de 1929, en el hotel Roosevelt en Los Ángeles, en honor a los logros cinematográficos obtenidos en los años de 1927 a 1928. La octogésima octava ceremonia tuvo lugar el 28 de febrero de 2016 en el Dolby </a:t>
            </a:r>
            <a:r>
              <a:rPr lang="es-MX" dirty="0" err="1"/>
              <a:t>Theatre</a:t>
            </a:r>
            <a:r>
              <a:rPr lang="es-MX" dirty="0"/>
              <a:t>, en honor a los logros de la industria cinematográfica obtenidos en 2015, y fue conducida por el actor Chris Rock. </a:t>
            </a:r>
          </a:p>
        </p:txBody>
      </p:sp>
    </p:spTree>
    <p:extLst>
      <p:ext uri="{BB962C8B-B14F-4D97-AF65-F5344CB8AC3E}">
        <p14:creationId xmlns:p14="http://schemas.microsoft.com/office/powerpoint/2010/main" val="3355541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Ganancias de los oscar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393645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72</TotalTime>
  <Words>455</Words>
  <Application>Microsoft Office PowerPoint</Application>
  <PresentationFormat>Panorámica</PresentationFormat>
  <Paragraphs>85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Corbel</vt:lpstr>
      <vt:lpstr>Profundidad</vt:lpstr>
      <vt:lpstr>Actores ganadores</vt:lpstr>
      <vt:lpstr>Los Oscar</vt:lpstr>
      <vt:lpstr>Categorías de los Oscar descontinuadas</vt:lpstr>
      <vt:lpstr>Mejor actor</vt:lpstr>
      <vt:lpstr>Mejor actor</vt:lpstr>
      <vt:lpstr>Premios especiales</vt:lpstr>
      <vt:lpstr>Categorías actuales</vt:lpstr>
      <vt:lpstr>Inicios </vt:lpstr>
      <vt:lpstr>Ganancias de los oscar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Actores ganadores</dc:title>
  <dc:creator>Fernando Javier Vázquez Hernández</dc:creator>
  <cp:lastModifiedBy>Fernando Javier Vázquez Hernández</cp:lastModifiedBy>
  <cp:revision>10</cp:revision>
  <dcterms:created xsi:type="dcterms:W3CDTF">2017-02-27T02:28:15Z</dcterms:created>
  <dcterms:modified xsi:type="dcterms:W3CDTF">2017-02-27T03:44:02Z</dcterms:modified>
</cp:coreProperties>
</file>