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8" r:id="rId1"/>
  </p:sldMasterIdLst>
  <p:sldIdLst>
    <p:sldId id="256" r:id="rId2"/>
    <p:sldId id="260" r:id="rId3"/>
    <p:sldId id="261" r:id="rId4"/>
    <p:sldId id="262" r:id="rId5"/>
    <p:sldId id="264" r:id="rId6"/>
    <p:sldId id="263" r:id="rId7"/>
    <p:sldId id="265" r:id="rId8"/>
    <p:sldId id="268" r:id="rId9"/>
    <p:sldId id="269" r:id="rId10"/>
    <p:sldId id="266" r:id="rId11"/>
    <p:sldId id="257" r:id="rId12"/>
    <p:sldId id="258" r:id="rId13"/>
    <p:sldId id="270"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B61BEF0D-F0BB-DE4B-95CE-6DB70DBA9567}" type="datetimeFigureOut">
              <a:rPr lang="en-US" smtClean="0"/>
              <a:pPr/>
              <a:t>2/22/2017</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57F1E4F-1CFF-5643-939E-217C01CDF565}" type="slidenum">
              <a:rPr lang="en-US" smtClean="0"/>
              <a:pPr/>
              <a:t>‹Nº›</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5843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775650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50174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642943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3663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84814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901102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957148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12828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54695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073855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B61BEF0D-F0BB-DE4B-95CE-6DB70DBA9567}" type="datetimeFigureOut">
              <a:rPr lang="en-US" smtClean="0"/>
              <a:pPr/>
              <a:t>2/22/2017</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501936023"/>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es.wikipedia.org/wiki/Cine_rom%C3%A1ntico" TargetMode="External"/><Relationship Id="rId13" Type="http://schemas.openxmlformats.org/officeDocument/2006/relationships/hyperlink" Target="https://es.wikipedia.org/wiki/Cine_fant%C3%A1stico" TargetMode="External"/><Relationship Id="rId3" Type="http://schemas.openxmlformats.org/officeDocument/2006/relationships/hyperlink" Target="https://es.wikipedia.org/wiki/Comedia_(cine)" TargetMode="External"/><Relationship Id="rId7" Type="http://schemas.openxmlformats.org/officeDocument/2006/relationships/hyperlink" Target="https://es.wikipedia.org/wiki/Cine_de_ciencia_ficci%C3%B3n" TargetMode="External"/><Relationship Id="rId12" Type="http://schemas.openxmlformats.org/officeDocument/2006/relationships/hyperlink" Target="https://es.wikipedia.org/wiki/Suspense" TargetMode="External"/><Relationship Id="rId2" Type="http://schemas.openxmlformats.org/officeDocument/2006/relationships/hyperlink" Target="https://es.wikipedia.org/wiki/Drama_(cine)" TargetMode="External"/><Relationship Id="rId1" Type="http://schemas.openxmlformats.org/officeDocument/2006/relationships/slideLayout" Target="../slideLayouts/slideLayout2.xml"/><Relationship Id="rId6" Type="http://schemas.openxmlformats.org/officeDocument/2006/relationships/hyperlink" Target="https://es.wikipedia.org/wiki/Cine_de_terror" TargetMode="External"/><Relationship Id="rId11" Type="http://schemas.openxmlformats.org/officeDocument/2006/relationships/hyperlink" Target="https://es.wikipedia.org/wiki/Cine_cat%C3%A1strofe" TargetMode="External"/><Relationship Id="rId5" Type="http://schemas.openxmlformats.org/officeDocument/2006/relationships/hyperlink" Target="https://es.wikipedia.org/wiki/Cine_de_aventuras" TargetMode="External"/><Relationship Id="rId10" Type="http://schemas.openxmlformats.org/officeDocument/2006/relationships/hyperlink" Target="https://es.wikipedia.org/wiki/Melodrama" TargetMode="External"/><Relationship Id="rId4" Type="http://schemas.openxmlformats.org/officeDocument/2006/relationships/hyperlink" Target="https://es.wikipedia.org/wiki/Cine_de_acci%C3%B3n" TargetMode="External"/><Relationship Id="rId9" Type="http://schemas.openxmlformats.org/officeDocument/2006/relationships/hyperlink" Target="https://es.wikipedia.org/wiki/Cine_musical" TargetMode="External"/><Relationship Id="rId14" Type="http://schemas.openxmlformats.org/officeDocument/2006/relationships/hyperlink" Target="https://es.wikipedia.org/wiki/Cine_de_explotaci%C3%B3n"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91478" y="1964268"/>
            <a:ext cx="9291568" cy="2421464"/>
          </a:xfrm>
        </p:spPr>
        <p:txBody>
          <a:bodyPr/>
          <a:lstStyle/>
          <a:p>
            <a:r>
              <a:rPr lang="es-ES" dirty="0"/>
              <a:t>El cine</a:t>
            </a:r>
            <a:br>
              <a:rPr lang="es-ES" dirty="0"/>
            </a:br>
            <a:endParaRPr lang="es-MX" dirty="0"/>
          </a:p>
        </p:txBody>
      </p:sp>
      <p:sp>
        <p:nvSpPr>
          <p:cNvPr id="3" name="Subtítulo 2"/>
          <p:cNvSpPr>
            <a:spLocks noGrp="1"/>
          </p:cNvSpPr>
          <p:nvPr>
            <p:ph type="subTitle" idx="1"/>
          </p:nvPr>
        </p:nvSpPr>
        <p:spPr>
          <a:xfrm>
            <a:off x="4770781" y="4385732"/>
            <a:ext cx="7197726" cy="1405467"/>
          </a:xfrm>
        </p:spPr>
        <p:txBody>
          <a:bodyPr/>
          <a:lstStyle/>
          <a:p>
            <a:r>
              <a:rPr lang="es-MX" b="1" dirty="0"/>
              <a:t>Hollywood</a:t>
            </a:r>
            <a:endParaRPr lang="es-MX" dirty="0"/>
          </a:p>
        </p:txBody>
      </p:sp>
    </p:spTree>
    <p:extLst>
      <p:ext uri="{BB962C8B-B14F-4D97-AF65-F5344CB8AC3E}">
        <p14:creationId xmlns:p14="http://schemas.microsoft.com/office/powerpoint/2010/main" val="2598327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Géneros cinematográficos</a:t>
            </a:r>
          </a:p>
        </p:txBody>
      </p:sp>
      <p:sp>
        <p:nvSpPr>
          <p:cNvPr id="3" name="Marcador de contenido 2"/>
          <p:cNvSpPr>
            <a:spLocks noGrp="1"/>
          </p:cNvSpPr>
          <p:nvPr>
            <p:ph idx="1"/>
          </p:nvPr>
        </p:nvSpPr>
        <p:spPr/>
        <p:txBody>
          <a:bodyPr numCol="3">
            <a:noAutofit/>
          </a:bodyPr>
          <a:lstStyle/>
          <a:p>
            <a:pPr>
              <a:lnSpc>
                <a:spcPct val="170000"/>
              </a:lnSpc>
              <a:buFont typeface="Wingdings" panose="05000000000000000000" pitchFamily="2" charset="2"/>
              <a:buChar char="Ø"/>
            </a:pPr>
            <a:r>
              <a:rPr lang="es-MX" sz="2400" dirty="0">
                <a:latin typeface="Arial" panose="020B0604020202020204" pitchFamily="34" charset="0"/>
                <a:cs typeface="Arial" panose="020B0604020202020204" pitchFamily="34" charset="0"/>
                <a:hlinkClick r:id="rId2" tooltip="Drama (cine)"/>
              </a:rPr>
              <a:t>Drama</a:t>
            </a:r>
            <a:endParaRPr lang="es-MX" sz="2400" dirty="0">
              <a:latin typeface="Arial" panose="020B0604020202020204" pitchFamily="34" charset="0"/>
              <a:cs typeface="Arial" panose="020B0604020202020204" pitchFamily="34" charset="0"/>
            </a:endParaRPr>
          </a:p>
          <a:p>
            <a:pPr>
              <a:lnSpc>
                <a:spcPct val="170000"/>
              </a:lnSpc>
              <a:buFont typeface="Wingdings" panose="05000000000000000000" pitchFamily="2" charset="2"/>
              <a:buChar char="Ø"/>
            </a:pPr>
            <a:r>
              <a:rPr lang="es-MX" sz="2400" dirty="0">
                <a:latin typeface="Arial" panose="020B0604020202020204" pitchFamily="34" charset="0"/>
                <a:cs typeface="Arial" panose="020B0604020202020204" pitchFamily="34" charset="0"/>
                <a:hlinkClick r:id="rId3" tooltip="Comedia (cine)"/>
              </a:rPr>
              <a:t>Comedia</a:t>
            </a:r>
            <a:endParaRPr lang="es-MX" sz="2400" dirty="0">
              <a:latin typeface="Arial" panose="020B0604020202020204" pitchFamily="34" charset="0"/>
              <a:cs typeface="Arial" panose="020B0604020202020204" pitchFamily="34" charset="0"/>
            </a:endParaRPr>
          </a:p>
          <a:p>
            <a:pPr>
              <a:lnSpc>
                <a:spcPct val="170000"/>
              </a:lnSpc>
              <a:buFont typeface="Wingdings" panose="05000000000000000000" pitchFamily="2" charset="2"/>
              <a:buChar char="Ø"/>
            </a:pPr>
            <a:r>
              <a:rPr lang="es-MX" sz="2400" dirty="0">
                <a:latin typeface="Arial" panose="020B0604020202020204" pitchFamily="34" charset="0"/>
                <a:cs typeface="Arial" panose="020B0604020202020204" pitchFamily="34" charset="0"/>
                <a:hlinkClick r:id="rId4" tooltip="Cine de acción"/>
              </a:rPr>
              <a:t>Acción</a:t>
            </a:r>
            <a:endParaRPr lang="es-MX" sz="2400" dirty="0">
              <a:latin typeface="Arial" panose="020B0604020202020204" pitchFamily="34" charset="0"/>
              <a:cs typeface="Arial" panose="020B0604020202020204" pitchFamily="34" charset="0"/>
            </a:endParaRPr>
          </a:p>
          <a:p>
            <a:pPr>
              <a:lnSpc>
                <a:spcPct val="170000"/>
              </a:lnSpc>
              <a:buFont typeface="Wingdings" panose="05000000000000000000" pitchFamily="2" charset="2"/>
              <a:buChar char="Ø"/>
            </a:pPr>
            <a:r>
              <a:rPr lang="es-MX" sz="2400" dirty="0">
                <a:latin typeface="Arial" panose="020B0604020202020204" pitchFamily="34" charset="0"/>
                <a:cs typeface="Arial" panose="020B0604020202020204" pitchFamily="34" charset="0"/>
                <a:hlinkClick r:id="rId5" tooltip="Cine de aventuras"/>
              </a:rPr>
              <a:t>Aventura</a:t>
            </a:r>
            <a:endParaRPr lang="es-MX" sz="2400" dirty="0">
              <a:latin typeface="Arial" panose="020B0604020202020204" pitchFamily="34" charset="0"/>
              <a:cs typeface="Arial" panose="020B0604020202020204" pitchFamily="34" charset="0"/>
            </a:endParaRPr>
          </a:p>
          <a:p>
            <a:pPr>
              <a:lnSpc>
                <a:spcPct val="170000"/>
              </a:lnSpc>
              <a:buFont typeface="Wingdings" panose="05000000000000000000" pitchFamily="2" charset="2"/>
              <a:buChar char="Ø"/>
            </a:pPr>
            <a:r>
              <a:rPr lang="es-MX" sz="2400" dirty="0">
                <a:latin typeface="Arial" panose="020B0604020202020204" pitchFamily="34" charset="0"/>
                <a:cs typeface="Arial" panose="020B0604020202020204" pitchFamily="34" charset="0"/>
                <a:hlinkClick r:id="rId6" tooltip="Cine de terror"/>
              </a:rPr>
              <a:t>Cine de terror</a:t>
            </a:r>
            <a:endParaRPr lang="es-MX" sz="2400" dirty="0">
              <a:latin typeface="Arial" panose="020B0604020202020204" pitchFamily="34" charset="0"/>
              <a:cs typeface="Arial" panose="020B0604020202020204" pitchFamily="34" charset="0"/>
            </a:endParaRPr>
          </a:p>
          <a:p>
            <a:pPr>
              <a:lnSpc>
                <a:spcPct val="170000"/>
              </a:lnSpc>
              <a:buFont typeface="Wingdings" panose="05000000000000000000" pitchFamily="2" charset="2"/>
              <a:buChar char="Ø"/>
            </a:pPr>
            <a:r>
              <a:rPr lang="es-MX" sz="2400" dirty="0">
                <a:latin typeface="Arial" panose="020B0604020202020204" pitchFamily="34" charset="0"/>
                <a:cs typeface="Arial" panose="020B0604020202020204" pitchFamily="34" charset="0"/>
                <a:hlinkClick r:id="rId7" tooltip="Cine de ciencia ficción"/>
              </a:rPr>
              <a:t>Cine de ciencia ficción</a:t>
            </a:r>
            <a:r>
              <a:rPr lang="es-MX" sz="2400" dirty="0">
                <a:latin typeface="Arial" panose="020B0604020202020204" pitchFamily="34" charset="0"/>
                <a:cs typeface="Arial" panose="020B0604020202020204" pitchFamily="34" charset="0"/>
              </a:rPr>
              <a:t> </a:t>
            </a:r>
          </a:p>
          <a:p>
            <a:pPr>
              <a:lnSpc>
                <a:spcPct val="170000"/>
              </a:lnSpc>
              <a:buFont typeface="Wingdings" panose="05000000000000000000" pitchFamily="2" charset="2"/>
              <a:buChar char="Ø"/>
            </a:pPr>
            <a:r>
              <a:rPr lang="es-MX" sz="2400" dirty="0">
                <a:latin typeface="Arial" panose="020B0604020202020204" pitchFamily="34" charset="0"/>
                <a:cs typeface="Arial" panose="020B0604020202020204" pitchFamily="34" charset="0"/>
                <a:hlinkClick r:id="rId8" tooltip="Cine romántico"/>
              </a:rPr>
              <a:t>Cine romántico</a:t>
            </a:r>
            <a:r>
              <a:rPr lang="es-MX" sz="2400" dirty="0">
                <a:latin typeface="Arial" panose="020B0604020202020204" pitchFamily="34" charset="0"/>
                <a:cs typeface="Arial" panose="020B0604020202020204" pitchFamily="34" charset="0"/>
              </a:rPr>
              <a:t> </a:t>
            </a:r>
          </a:p>
          <a:p>
            <a:pPr>
              <a:lnSpc>
                <a:spcPct val="170000"/>
              </a:lnSpc>
              <a:buFont typeface="Wingdings" panose="05000000000000000000" pitchFamily="2" charset="2"/>
              <a:buChar char="Ø"/>
            </a:pPr>
            <a:r>
              <a:rPr lang="es-MX" sz="2400" dirty="0">
                <a:latin typeface="Arial" panose="020B0604020202020204" pitchFamily="34" charset="0"/>
                <a:cs typeface="Arial" panose="020B0604020202020204" pitchFamily="34" charset="0"/>
                <a:hlinkClick r:id="rId9" tooltip="Cine musical"/>
              </a:rPr>
              <a:t>Cine musical</a:t>
            </a:r>
            <a:endParaRPr lang="es-MX" sz="2400" dirty="0">
              <a:latin typeface="Arial" panose="020B0604020202020204" pitchFamily="34" charset="0"/>
              <a:cs typeface="Arial" panose="020B0604020202020204" pitchFamily="34" charset="0"/>
            </a:endParaRPr>
          </a:p>
          <a:p>
            <a:pPr>
              <a:lnSpc>
                <a:spcPct val="170000"/>
              </a:lnSpc>
              <a:buFont typeface="Wingdings" panose="05000000000000000000" pitchFamily="2" charset="2"/>
              <a:buChar char="Ø"/>
            </a:pPr>
            <a:r>
              <a:rPr lang="es-MX" sz="2400" dirty="0">
                <a:latin typeface="Arial" panose="020B0604020202020204" pitchFamily="34" charset="0"/>
                <a:cs typeface="Arial" panose="020B0604020202020204" pitchFamily="34" charset="0"/>
                <a:hlinkClick r:id="rId10" tooltip="Melodrama"/>
              </a:rPr>
              <a:t>Melodrama</a:t>
            </a:r>
            <a:r>
              <a:rPr lang="es-MX" sz="2400" dirty="0">
                <a:latin typeface="Arial" panose="020B0604020202020204" pitchFamily="34" charset="0"/>
                <a:cs typeface="Arial" panose="020B0604020202020204" pitchFamily="34" charset="0"/>
              </a:rPr>
              <a:t> </a:t>
            </a:r>
          </a:p>
          <a:p>
            <a:pPr>
              <a:lnSpc>
                <a:spcPct val="170000"/>
              </a:lnSpc>
              <a:buFont typeface="Wingdings" panose="05000000000000000000" pitchFamily="2" charset="2"/>
              <a:buChar char="Ø"/>
            </a:pPr>
            <a:r>
              <a:rPr lang="es-MX" sz="2400" dirty="0">
                <a:latin typeface="Arial" panose="020B0604020202020204" pitchFamily="34" charset="0"/>
                <a:cs typeface="Arial" panose="020B0604020202020204" pitchFamily="34" charset="0"/>
                <a:hlinkClick r:id="rId11" tooltip="Cine catástrofe"/>
              </a:rPr>
              <a:t>Cine catástrofe</a:t>
            </a:r>
            <a:r>
              <a:rPr lang="es-MX" sz="2400" dirty="0">
                <a:latin typeface="Arial" panose="020B0604020202020204" pitchFamily="34" charset="0"/>
                <a:cs typeface="Arial" panose="020B0604020202020204" pitchFamily="34" charset="0"/>
              </a:rPr>
              <a:t> </a:t>
            </a:r>
          </a:p>
          <a:p>
            <a:pPr>
              <a:lnSpc>
                <a:spcPct val="170000"/>
              </a:lnSpc>
              <a:buFont typeface="Wingdings" panose="05000000000000000000" pitchFamily="2" charset="2"/>
              <a:buChar char="Ø"/>
            </a:pPr>
            <a:r>
              <a:rPr lang="es-MX" sz="2400" dirty="0">
                <a:latin typeface="Arial" panose="020B0604020202020204" pitchFamily="34" charset="0"/>
                <a:cs typeface="Arial" panose="020B0604020202020204" pitchFamily="34" charset="0"/>
                <a:hlinkClick r:id="rId12" tooltip="Suspense"/>
              </a:rPr>
              <a:t>Suspense</a:t>
            </a:r>
            <a:endParaRPr lang="es-MX" sz="2400" dirty="0">
              <a:latin typeface="Arial" panose="020B0604020202020204" pitchFamily="34" charset="0"/>
              <a:cs typeface="Arial" panose="020B0604020202020204" pitchFamily="34" charset="0"/>
            </a:endParaRPr>
          </a:p>
          <a:p>
            <a:pPr>
              <a:lnSpc>
                <a:spcPct val="170000"/>
              </a:lnSpc>
              <a:buFont typeface="Wingdings" panose="05000000000000000000" pitchFamily="2" charset="2"/>
              <a:buChar char="Ø"/>
            </a:pPr>
            <a:r>
              <a:rPr lang="es-MX" sz="2400" dirty="0">
                <a:latin typeface="Arial" panose="020B0604020202020204" pitchFamily="34" charset="0"/>
                <a:cs typeface="Arial" panose="020B0604020202020204" pitchFamily="34" charset="0"/>
                <a:hlinkClick r:id="rId13" tooltip="Cine fantástico"/>
              </a:rPr>
              <a:t>Fantasía</a:t>
            </a:r>
            <a:endParaRPr lang="es-MX" sz="2400" dirty="0">
              <a:latin typeface="Arial" panose="020B0604020202020204" pitchFamily="34" charset="0"/>
              <a:cs typeface="Arial" panose="020B0604020202020204" pitchFamily="34" charset="0"/>
            </a:endParaRPr>
          </a:p>
          <a:p>
            <a:pPr>
              <a:lnSpc>
                <a:spcPct val="170000"/>
              </a:lnSpc>
              <a:buFont typeface="Wingdings" panose="05000000000000000000" pitchFamily="2" charset="2"/>
              <a:buChar char="Ø"/>
            </a:pPr>
            <a:r>
              <a:rPr lang="es-MX" sz="2400" dirty="0">
                <a:latin typeface="Arial" panose="020B0604020202020204" pitchFamily="34" charset="0"/>
                <a:cs typeface="Arial" panose="020B0604020202020204" pitchFamily="34" charset="0"/>
                <a:hlinkClick r:id="rId14" tooltip="Cine de explotación"/>
              </a:rPr>
              <a:t>Cine de explotación</a:t>
            </a: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6767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Hollywood</a:t>
            </a:r>
            <a:r>
              <a:rPr lang="es-MX" dirty="0"/>
              <a:t> </a:t>
            </a:r>
          </a:p>
        </p:txBody>
      </p:sp>
      <p:sp>
        <p:nvSpPr>
          <p:cNvPr id="3" name="Marcador de contenido 2"/>
          <p:cNvSpPr>
            <a:spLocks noGrp="1"/>
          </p:cNvSpPr>
          <p:nvPr>
            <p:ph sz="half" idx="1"/>
          </p:nvPr>
        </p:nvSpPr>
        <p:spPr/>
        <p:txBody>
          <a:bodyPr>
            <a:normAutofit fontScale="62500" lnSpcReduction="20000"/>
          </a:bodyPr>
          <a:lstStyle/>
          <a:p>
            <a:pPr marL="342900" indent="-342900">
              <a:lnSpc>
                <a:spcPct val="250000"/>
              </a:lnSpc>
            </a:pPr>
            <a:r>
              <a:rPr lang="es-MX" dirty="0">
                <a:solidFill>
                  <a:schemeClr val="tx1"/>
                </a:solidFill>
              </a:rPr>
              <a:t>El paseo de la fama de Hollywood es una acera a lo largo de Hollywood Boulevard y Vine Street en Hollywood, California, Estados Unidos, en cuyo suelo están colocadas más de 2000 estrellas de 5 puntas con los nombres de celebridades a las cuales la Cámara de comercio de Hollywood honra por su contribución a la industria del cine o las series, el teatro, la música y la radio.</a:t>
            </a:r>
          </a:p>
        </p:txBody>
      </p:sp>
      <p:pic>
        <p:nvPicPr>
          <p:cNvPr id="1026" name="Picture 2" descr="https://upload.wikimedia.org/wikipedia/commons/thumb/4/45/Hollywood_Walk_of_Fame.jpg/800px-Hollywood_Walk_of_Fame.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6263957" y="1702705"/>
            <a:ext cx="4754563" cy="35659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
        <p:nvSpPr>
          <p:cNvPr id="5" name="CuadroTexto 4"/>
          <p:cNvSpPr txBox="1"/>
          <p:nvPr/>
        </p:nvSpPr>
        <p:spPr>
          <a:xfrm>
            <a:off x="6865034" y="5978769"/>
            <a:ext cx="3952192" cy="461665"/>
          </a:xfrm>
          <a:prstGeom prst="rect">
            <a:avLst/>
          </a:prstGeom>
          <a:noFill/>
        </p:spPr>
        <p:txBody>
          <a:bodyPr wrap="square" rtlCol="0">
            <a:spAutoFit/>
          </a:bodyPr>
          <a:lstStyle/>
          <a:p>
            <a:r>
              <a:rPr lang="es-MX" sz="1200" dirty="0"/>
              <a:t>De Owen Lloyd - Trabajo propio, Dominio público, https://</a:t>
            </a:r>
            <a:r>
              <a:rPr lang="es-MX" sz="1200" dirty="0" err="1"/>
              <a:t>commons.wikimedia.org</a:t>
            </a:r>
            <a:r>
              <a:rPr lang="es-MX" sz="1200" dirty="0"/>
              <a:t>/w/</a:t>
            </a:r>
            <a:r>
              <a:rPr lang="es-MX" sz="1200" dirty="0" err="1"/>
              <a:t>index.php?curid</a:t>
            </a:r>
            <a:r>
              <a:rPr lang="es-MX" sz="1200" dirty="0"/>
              <a:t>=773966</a:t>
            </a:r>
          </a:p>
        </p:txBody>
      </p:sp>
    </p:spTree>
    <p:extLst>
      <p:ext uri="{BB962C8B-B14F-4D97-AF65-F5344CB8AC3E}">
        <p14:creationId xmlns:p14="http://schemas.microsoft.com/office/powerpoint/2010/main" val="482116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Historia de </a:t>
            </a:r>
            <a:r>
              <a:rPr lang="es-MX" b="1" dirty="0"/>
              <a:t>Hollywood</a:t>
            </a:r>
            <a:endParaRPr lang="es-MX" dirty="0"/>
          </a:p>
        </p:txBody>
      </p:sp>
      <p:sp>
        <p:nvSpPr>
          <p:cNvPr id="5" name="Marcador de contenido 4"/>
          <p:cNvSpPr>
            <a:spLocks noGrp="1"/>
          </p:cNvSpPr>
          <p:nvPr>
            <p:ph idx="1"/>
          </p:nvPr>
        </p:nvSpPr>
        <p:spPr/>
        <p:txBody>
          <a:bodyPr>
            <a:normAutofit/>
          </a:bodyPr>
          <a:lstStyle/>
          <a:p>
            <a:pPr marL="0" indent="0">
              <a:lnSpc>
                <a:spcPct val="200000"/>
              </a:lnSpc>
              <a:buNone/>
            </a:pPr>
            <a:r>
              <a:rPr lang="es-MX" dirty="0">
                <a:solidFill>
                  <a:schemeClr val="tx1"/>
                </a:solidFill>
              </a:rPr>
              <a:t>Creado en 1958 por un artista californiano, Oliver </a:t>
            </a:r>
            <a:r>
              <a:rPr lang="es-MX" dirty="0" err="1">
                <a:solidFill>
                  <a:schemeClr val="tx1"/>
                </a:solidFill>
              </a:rPr>
              <a:t>Weismuller</a:t>
            </a:r>
            <a:r>
              <a:rPr lang="es-MX" dirty="0">
                <a:solidFill>
                  <a:schemeClr val="tx1"/>
                </a:solidFill>
              </a:rPr>
              <a:t>, que fue contratado por la ciudad para dar a Hollywood un "lavado de cara", el Paseo de la Fama se ha convertido en un homenaje a todas aquellas personas relacionadas con el show </a:t>
            </a:r>
            <a:r>
              <a:rPr lang="es-MX" dirty="0" err="1">
                <a:solidFill>
                  <a:schemeClr val="tx1"/>
                </a:solidFill>
              </a:rPr>
              <a:t>business</a:t>
            </a:r>
            <a:r>
              <a:rPr lang="es-MX" dirty="0">
                <a:solidFill>
                  <a:schemeClr val="tx1"/>
                </a:solidFill>
              </a:rPr>
              <a:t>. Los homenajeados reciben una estrella basándose en sus logros en las películas, el teatro, la radio, la televisión y la música.</a:t>
            </a:r>
          </a:p>
        </p:txBody>
      </p:sp>
    </p:spTree>
    <p:extLst>
      <p:ext uri="{BB962C8B-B14F-4D97-AF65-F5344CB8AC3E}">
        <p14:creationId xmlns:p14="http://schemas.microsoft.com/office/powerpoint/2010/main" val="3101505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dirty="0"/>
          </a:p>
        </p:txBody>
      </p:sp>
      <p:sp>
        <p:nvSpPr>
          <p:cNvPr id="3" name="Marcador de contenido 2"/>
          <p:cNvSpPr>
            <a:spLocks noGrp="1"/>
          </p:cNvSpPr>
          <p:nvPr>
            <p:ph idx="1"/>
          </p:nvPr>
        </p:nvSpPr>
        <p:spPr/>
        <p:txBody>
          <a:bodyPr/>
          <a:lstStyle/>
          <a:p>
            <a:r>
              <a:rPr lang="es-MX" dirty="0"/>
              <a:t>Presentación creada por:</a:t>
            </a:r>
          </a:p>
          <a:p>
            <a:r>
              <a:rPr lang="es-MX" dirty="0"/>
              <a:t>Bertha Hernández - Diseño</a:t>
            </a:r>
          </a:p>
          <a:p>
            <a:r>
              <a:rPr lang="es-MX" dirty="0"/>
              <a:t>Damaris Velázquez - Investigación</a:t>
            </a:r>
          </a:p>
          <a:p>
            <a:r>
              <a:rPr lang="es-MX" dirty="0"/>
              <a:t>Margarita Gámez – Fotografía e </a:t>
            </a:r>
            <a:r>
              <a:rPr lang="es-MX" dirty="0" err="1"/>
              <a:t>imagenes</a:t>
            </a:r>
            <a:endParaRPr lang="es-MX" dirty="0"/>
          </a:p>
          <a:p>
            <a:r>
              <a:rPr lang="es-MX" dirty="0"/>
              <a:t>Pablo Montalvo – Control de la presentación</a:t>
            </a:r>
          </a:p>
          <a:p>
            <a:r>
              <a:rPr lang="es-MX" dirty="0"/>
              <a:t>Javier Vázquez - Expositor</a:t>
            </a:r>
          </a:p>
          <a:p>
            <a:r>
              <a:rPr lang="es-MX" dirty="0"/>
              <a:t>Samuel Beltrán – Expositor 2</a:t>
            </a:r>
          </a:p>
        </p:txBody>
      </p:sp>
    </p:spTree>
    <p:extLst>
      <p:ext uri="{BB962C8B-B14F-4D97-AF65-F5344CB8AC3E}">
        <p14:creationId xmlns:p14="http://schemas.microsoft.com/office/powerpoint/2010/main" val="212476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dirty="0"/>
          </a:p>
        </p:txBody>
      </p:sp>
    </p:spTree>
    <p:extLst>
      <p:ext uri="{BB962C8B-B14F-4D97-AF65-F5344CB8AC3E}">
        <p14:creationId xmlns:p14="http://schemas.microsoft.com/office/powerpoint/2010/main" val="1397405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7200" spc="600" dirty="0">
                <a:effectLst>
                  <a:glow rad="63500">
                    <a:schemeClr val="accent4">
                      <a:satMod val="175000"/>
                      <a:alpha val="40000"/>
                    </a:schemeClr>
                  </a:glow>
                </a:effectLst>
                <a:latin typeface="Berlin Sans FB" panose="020E0602020502020306" pitchFamily="34" charset="0"/>
              </a:rPr>
              <a:t>EL CINE</a:t>
            </a:r>
          </a:p>
        </p:txBody>
      </p:sp>
      <p:sp>
        <p:nvSpPr>
          <p:cNvPr id="3" name="Marcador de contenido 2"/>
          <p:cNvSpPr>
            <a:spLocks noGrp="1"/>
          </p:cNvSpPr>
          <p:nvPr>
            <p:ph idx="1"/>
          </p:nvPr>
        </p:nvSpPr>
        <p:spPr/>
        <p:txBody>
          <a:bodyPr>
            <a:noAutofit/>
          </a:bodyPr>
          <a:lstStyle/>
          <a:p>
            <a:pPr marL="45720" indent="0">
              <a:lnSpc>
                <a:spcPct val="200000"/>
              </a:lnSpc>
              <a:buNone/>
            </a:pPr>
            <a:r>
              <a:rPr lang="es-MX" sz="2400" dirty="0">
                <a:solidFill>
                  <a:schemeClr val="tx1"/>
                </a:solidFill>
              </a:rPr>
              <a:t>La historia del cine como espectáculo comenzó en París, Francia, el 28 de diciembre de 1895. Desde entonces ha experimentado una serie de cambios en varios sentidos. Por un lado, la tecnología del cinematógrafo ha evolucionado mucho, desde el primitivo cine mudo de los hermanos </a:t>
            </a:r>
            <a:r>
              <a:rPr lang="es-MX" sz="2400" dirty="0" err="1">
                <a:solidFill>
                  <a:schemeClr val="tx1"/>
                </a:solidFill>
              </a:rPr>
              <a:t>Lumière</a:t>
            </a:r>
            <a:r>
              <a:rPr lang="es-MX" sz="2400" dirty="0">
                <a:solidFill>
                  <a:schemeClr val="tx1"/>
                </a:solidFill>
              </a:rPr>
              <a:t> hasta el cine digital del siglo XXI.</a:t>
            </a:r>
          </a:p>
        </p:txBody>
      </p:sp>
    </p:spTree>
    <p:extLst>
      <p:ext uri="{BB962C8B-B14F-4D97-AF65-F5344CB8AC3E}">
        <p14:creationId xmlns:p14="http://schemas.microsoft.com/office/powerpoint/2010/main" val="2742757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Los hermanos </a:t>
            </a:r>
            <a:r>
              <a:rPr lang="es-MX" dirty="0" err="1"/>
              <a:t>Lumière</a:t>
            </a:r>
            <a:endParaRPr lang="es-MX" dirty="0"/>
          </a:p>
        </p:txBody>
      </p:sp>
      <p:sp>
        <p:nvSpPr>
          <p:cNvPr id="3" name="Marcador de contenido 2"/>
          <p:cNvSpPr>
            <a:spLocks noGrp="1"/>
          </p:cNvSpPr>
          <p:nvPr>
            <p:ph idx="1"/>
          </p:nvPr>
        </p:nvSpPr>
        <p:spPr>
          <a:xfrm>
            <a:off x="4744330" y="1754943"/>
            <a:ext cx="6791178" cy="4702127"/>
          </a:xfrm>
        </p:spPr>
        <p:txBody>
          <a:bodyPr>
            <a:normAutofit/>
          </a:bodyPr>
          <a:lstStyle/>
          <a:p>
            <a:pPr marL="45720" indent="0">
              <a:lnSpc>
                <a:spcPct val="200000"/>
              </a:lnSpc>
              <a:buNone/>
            </a:pPr>
            <a:r>
              <a:rPr lang="es-MX" sz="1100" dirty="0"/>
              <a:t>Auguste Marie Louis Nicolas </a:t>
            </a:r>
            <a:r>
              <a:rPr lang="es-MX" sz="1100" dirty="0" err="1"/>
              <a:t>Lumière</a:t>
            </a:r>
            <a:r>
              <a:rPr lang="es-MX" sz="1100" dirty="0"/>
              <a:t> (Besançon, 19 de octubre de 1862-Lyon, 10 de abril de 1954) y Louis Jean </a:t>
            </a:r>
            <a:r>
              <a:rPr lang="es-MX" sz="1100" dirty="0" err="1"/>
              <a:t>Lumière</a:t>
            </a:r>
            <a:r>
              <a:rPr lang="es-MX" sz="1100" dirty="0"/>
              <a:t> (Besançon, 5 de octubre de 1864-</a:t>
            </a:r>
            <a:r>
              <a:rPr lang="es-MX" sz="1100" dirty="0" err="1"/>
              <a:t>Bandol</a:t>
            </a:r>
            <a:r>
              <a:rPr lang="es-MX" sz="1100" dirty="0"/>
              <a:t>, 6 de junio de 1948) fueron dos hermanos franceses, inventores del cinematógrafo.</a:t>
            </a:r>
          </a:p>
        </p:txBody>
      </p:sp>
      <p:pic>
        <p:nvPicPr>
          <p:cNvPr id="1026" name="Picture 2" descr="https://upload.wikimedia.org/wikipedia/commons/9/93/Fratelli_Lumie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754944"/>
            <a:ext cx="33909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0882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Más aspectos del cine</a:t>
            </a:r>
          </a:p>
        </p:txBody>
      </p:sp>
      <p:sp>
        <p:nvSpPr>
          <p:cNvPr id="3" name="Marcador de contenido 2"/>
          <p:cNvSpPr>
            <a:spLocks noGrp="1"/>
          </p:cNvSpPr>
          <p:nvPr>
            <p:ph idx="1"/>
          </p:nvPr>
        </p:nvSpPr>
        <p:spPr/>
        <p:txBody>
          <a:bodyPr/>
          <a:lstStyle/>
          <a:p>
            <a:pPr marL="45720" indent="0">
              <a:lnSpc>
                <a:spcPct val="200000"/>
              </a:lnSpc>
              <a:buNone/>
            </a:pPr>
            <a:r>
              <a:rPr lang="es-MX" dirty="0">
                <a:solidFill>
                  <a:schemeClr val="tx1"/>
                </a:solidFill>
              </a:rPr>
              <a:t> Por otro lado, ha evolucionado el lenguaje cinematográfico, incluidas las convenciones del género, y han surgido así distintos géneros cinematográficos. En tercer lugar, ha evolucionado con la sociedad, con lo que se desarrollaron distintos movimientos cinematográficos y cinematografías nacionales.</a:t>
            </a:r>
          </a:p>
        </p:txBody>
      </p:sp>
    </p:spTree>
    <p:extLst>
      <p:ext uri="{BB962C8B-B14F-4D97-AF65-F5344CB8AC3E}">
        <p14:creationId xmlns:p14="http://schemas.microsoft.com/office/powerpoint/2010/main" val="3644042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Definición de cine</a:t>
            </a:r>
          </a:p>
        </p:txBody>
      </p:sp>
      <p:sp>
        <p:nvSpPr>
          <p:cNvPr id="3" name="Marcador de contenido 2"/>
          <p:cNvSpPr>
            <a:spLocks noGrp="1"/>
          </p:cNvSpPr>
          <p:nvPr>
            <p:ph idx="1"/>
          </p:nvPr>
        </p:nvSpPr>
        <p:spPr/>
        <p:txBody>
          <a:bodyPr/>
          <a:lstStyle/>
          <a:p>
            <a:pPr marL="45720" indent="0">
              <a:lnSpc>
                <a:spcPct val="200000"/>
              </a:lnSpc>
              <a:buNone/>
            </a:pPr>
            <a:r>
              <a:rPr lang="es-MX" dirty="0">
                <a:solidFill>
                  <a:schemeClr val="tx1"/>
                </a:solidFill>
              </a:rPr>
              <a:t>El cine (abreviatura de cinematógrafo o cinematografía) es la técnica y arte de proyectar fotogramas de forma rápida y sucesiva para crear la impresión de movimiento, mostrando algún video (o de película, o film, o filme). La palabra CINE designa también a las salas de cine o salas de proyecciones en las cuales se proyectan las películas.</a:t>
            </a:r>
          </a:p>
          <a:p>
            <a:pPr marL="45720" indent="0">
              <a:lnSpc>
                <a:spcPct val="200000"/>
              </a:lnSpc>
              <a:buNone/>
            </a:pPr>
            <a:endParaRPr lang="es-MX" dirty="0">
              <a:solidFill>
                <a:schemeClr val="tx1"/>
              </a:solidFill>
            </a:endParaRPr>
          </a:p>
        </p:txBody>
      </p:sp>
    </p:spTree>
    <p:extLst>
      <p:ext uri="{BB962C8B-B14F-4D97-AF65-F5344CB8AC3E}">
        <p14:creationId xmlns:p14="http://schemas.microsoft.com/office/powerpoint/2010/main" val="1613842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dirty="0"/>
          </a:p>
        </p:txBody>
      </p:sp>
      <p:sp>
        <p:nvSpPr>
          <p:cNvPr id="3" name="Marcador de contenido 2"/>
          <p:cNvSpPr>
            <a:spLocks noGrp="1"/>
          </p:cNvSpPr>
          <p:nvPr>
            <p:ph idx="1"/>
          </p:nvPr>
        </p:nvSpPr>
        <p:spPr/>
        <p:txBody>
          <a:bodyPr/>
          <a:lstStyle/>
          <a:p>
            <a:pPr marL="45720" indent="0">
              <a:lnSpc>
                <a:spcPct val="200000"/>
              </a:lnSpc>
              <a:buNone/>
            </a:pPr>
            <a:r>
              <a:rPr lang="es-MX" dirty="0">
                <a:solidFill>
                  <a:schemeClr val="accent2">
                    <a:lumMod val="60000"/>
                    <a:lumOff val="40000"/>
                  </a:schemeClr>
                </a:solidFill>
              </a:rPr>
              <a:t>Etimológicamente, la palabra cinematografía fue un neologismo creado a finales del siglo XIX y compuesto a partir de dos palabras griegas: por un lado </a:t>
            </a:r>
            <a:r>
              <a:rPr lang="es-MX" dirty="0" err="1">
                <a:solidFill>
                  <a:schemeClr val="accent2">
                    <a:lumMod val="60000"/>
                    <a:lumOff val="40000"/>
                  </a:schemeClr>
                </a:solidFill>
              </a:rPr>
              <a:t>kiné</a:t>
            </a:r>
            <a:r>
              <a:rPr lang="es-MX" dirty="0">
                <a:solidFill>
                  <a:schemeClr val="accent2">
                    <a:lumMod val="60000"/>
                    <a:lumOff val="40000"/>
                  </a:schemeClr>
                </a:solidFill>
              </a:rPr>
              <a:t>, que significa movimiento, ver, entre otras, cinético, cinética, </a:t>
            </a:r>
            <a:r>
              <a:rPr lang="es-MX" dirty="0" err="1">
                <a:solidFill>
                  <a:schemeClr val="accent2">
                    <a:lumMod val="60000"/>
                    <a:lumOff val="40000"/>
                  </a:schemeClr>
                </a:solidFill>
              </a:rPr>
              <a:t>kinesis</a:t>
            </a:r>
            <a:r>
              <a:rPr lang="es-MX" dirty="0">
                <a:solidFill>
                  <a:schemeClr val="accent2">
                    <a:lumMod val="60000"/>
                    <a:lumOff val="40000"/>
                  </a:schemeClr>
                </a:solidFill>
              </a:rPr>
              <a:t>, cineteca; y por otro </a:t>
            </a:r>
            <a:r>
              <a:rPr lang="es-MX" dirty="0" err="1">
                <a:solidFill>
                  <a:schemeClr val="accent2">
                    <a:lumMod val="60000"/>
                    <a:lumOff val="40000"/>
                  </a:schemeClr>
                </a:solidFill>
              </a:rPr>
              <a:t>grafós</a:t>
            </a:r>
            <a:r>
              <a:rPr lang="es-MX" dirty="0">
                <a:solidFill>
                  <a:schemeClr val="accent2">
                    <a:lumMod val="60000"/>
                    <a:lumOff val="40000"/>
                  </a:schemeClr>
                </a:solidFill>
              </a:rPr>
              <a:t>. Con ello se intentaba definir el concepto de imagen en movimiento</a:t>
            </a:r>
          </a:p>
        </p:txBody>
      </p:sp>
    </p:spTree>
    <p:extLst>
      <p:ext uri="{BB962C8B-B14F-4D97-AF65-F5344CB8AC3E}">
        <p14:creationId xmlns:p14="http://schemas.microsoft.com/office/powerpoint/2010/main" val="2824534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Casas productoras de cine</a:t>
            </a:r>
          </a:p>
        </p:txBody>
      </p:sp>
      <p:sp>
        <p:nvSpPr>
          <p:cNvPr id="3" name="Marcador de contenido 2"/>
          <p:cNvSpPr>
            <a:spLocks noGrp="1"/>
          </p:cNvSpPr>
          <p:nvPr>
            <p:ph idx="1"/>
          </p:nvPr>
        </p:nvSpPr>
        <p:spPr>
          <a:xfrm>
            <a:off x="1145649" y="2070652"/>
            <a:ext cx="9872871" cy="4038600"/>
          </a:xfrm>
        </p:spPr>
        <p:txBody>
          <a:bodyPr>
            <a:normAutofit/>
          </a:bodyPr>
          <a:lstStyle/>
          <a:p>
            <a:pPr marL="45720" indent="0">
              <a:buNone/>
            </a:pPr>
            <a:r>
              <a:rPr lang="es-MX" dirty="0"/>
              <a:t>Fox </a:t>
            </a:r>
            <a:r>
              <a:rPr lang="es-MX" dirty="0" err="1"/>
              <a:t>Entertainment</a:t>
            </a:r>
            <a:r>
              <a:rPr lang="es-MX" dirty="0"/>
              <a:t> </a:t>
            </a:r>
            <a:r>
              <a:rPr lang="es-MX" dirty="0" err="1"/>
              <a:t>Group</a:t>
            </a:r>
            <a:endParaRPr lang="es-MX" dirty="0"/>
          </a:p>
          <a:p>
            <a:pPr marL="45720" indent="0">
              <a:buNone/>
            </a:pPr>
            <a:r>
              <a:rPr lang="es-MX" dirty="0"/>
              <a:t>Fox International </a:t>
            </a:r>
            <a:r>
              <a:rPr lang="es-MX" dirty="0" err="1"/>
              <a:t>Channels</a:t>
            </a:r>
            <a:endParaRPr lang="es-MX" b="1" dirty="0"/>
          </a:p>
          <a:p>
            <a:pPr marL="45720" indent="0">
              <a:buNone/>
            </a:pPr>
            <a:r>
              <a:rPr lang="es-MX" dirty="0"/>
              <a:t>Películas de </a:t>
            </a:r>
            <a:r>
              <a:rPr lang="es-MX" dirty="0" err="1"/>
              <a:t>20th</a:t>
            </a:r>
            <a:r>
              <a:rPr lang="es-MX" dirty="0"/>
              <a:t> Century Fox Home </a:t>
            </a:r>
            <a:r>
              <a:rPr lang="es-MX" dirty="0" err="1"/>
              <a:t>Entertainment</a:t>
            </a:r>
            <a:endParaRPr lang="es-MX" dirty="0"/>
          </a:p>
          <a:p>
            <a:pPr marL="45720" indent="0">
              <a:buNone/>
            </a:pPr>
            <a:r>
              <a:rPr lang="es-MX" dirty="0"/>
              <a:t>Pixar</a:t>
            </a:r>
            <a:endParaRPr lang="es-MX" b="1" dirty="0"/>
          </a:p>
          <a:p>
            <a:pPr marL="45720" indent="0">
              <a:buNone/>
            </a:pPr>
            <a:r>
              <a:rPr lang="es-MX" dirty="0" err="1"/>
              <a:t>Troma</a:t>
            </a:r>
            <a:r>
              <a:rPr lang="es-MX" dirty="0"/>
              <a:t> </a:t>
            </a:r>
            <a:r>
              <a:rPr lang="es-MX" dirty="0" err="1"/>
              <a:t>Entertainment</a:t>
            </a:r>
            <a:endParaRPr lang="es-MX" b="1" dirty="0"/>
          </a:p>
          <a:p>
            <a:pPr marL="45720" indent="0">
              <a:buNone/>
            </a:pPr>
            <a:r>
              <a:rPr lang="es-MX" dirty="0"/>
              <a:t>Warner </a:t>
            </a:r>
            <a:r>
              <a:rPr lang="es-MX" dirty="0" err="1"/>
              <a:t>Bros</a:t>
            </a:r>
            <a:endParaRPr lang="es-MX" dirty="0"/>
          </a:p>
        </p:txBody>
      </p:sp>
    </p:spTree>
    <p:extLst>
      <p:ext uri="{BB962C8B-B14F-4D97-AF65-F5344CB8AC3E}">
        <p14:creationId xmlns:p14="http://schemas.microsoft.com/office/powerpoint/2010/main" val="81551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Warner </a:t>
            </a:r>
            <a:r>
              <a:rPr lang="es-ES" dirty="0" err="1"/>
              <a:t>Bros</a:t>
            </a:r>
            <a:endParaRPr lang="es-MX" dirty="0"/>
          </a:p>
        </p:txBody>
      </p:sp>
      <p:sp>
        <p:nvSpPr>
          <p:cNvPr id="3" name="Marcador de contenido 2"/>
          <p:cNvSpPr>
            <a:spLocks noGrp="1"/>
          </p:cNvSpPr>
          <p:nvPr>
            <p:ph idx="1"/>
          </p:nvPr>
        </p:nvSpPr>
        <p:spPr/>
        <p:txBody>
          <a:bodyPr/>
          <a:lstStyle/>
          <a:p>
            <a:pPr>
              <a:buFont typeface="Corbel" panose="020B0503020204020204" pitchFamily="34" charset="0"/>
              <a:buChar char="®"/>
            </a:pPr>
            <a:r>
              <a:rPr lang="es-MX" dirty="0">
                <a:solidFill>
                  <a:schemeClr val="tx1"/>
                </a:solidFill>
              </a:rPr>
              <a:t>Es una compañía estadounidense y es una de las más grandes productoras de cine, música y televisión en el mundo con sede en </a:t>
            </a:r>
            <a:r>
              <a:rPr lang="es-MX" dirty="0" err="1">
                <a:solidFill>
                  <a:schemeClr val="tx1"/>
                </a:solidFill>
              </a:rPr>
              <a:t>Burbank</a:t>
            </a:r>
            <a:r>
              <a:rPr lang="es-MX" dirty="0">
                <a:solidFill>
                  <a:schemeClr val="tx1"/>
                </a:solidFill>
              </a:rPr>
              <a:t>, California, Estados Unidos</a:t>
            </a:r>
          </a:p>
          <a:p>
            <a:pPr>
              <a:buFont typeface="Corbel" panose="020B0503020204020204" pitchFamily="34" charset="0"/>
              <a:buChar char="®"/>
            </a:pPr>
            <a:r>
              <a:rPr lang="es-MX" dirty="0">
                <a:solidFill>
                  <a:schemeClr val="tx1"/>
                </a:solidFill>
              </a:rPr>
              <a:t> Cuenta con varias compañías subsidiarias, entre ellas Warner </a:t>
            </a:r>
            <a:r>
              <a:rPr lang="es-MX" dirty="0" err="1">
                <a:solidFill>
                  <a:schemeClr val="tx1"/>
                </a:solidFill>
              </a:rPr>
              <a:t>Bros</a:t>
            </a:r>
            <a:r>
              <a:rPr lang="es-MX" dirty="0">
                <a:solidFill>
                  <a:schemeClr val="tx1"/>
                </a:solidFill>
              </a:rPr>
              <a:t>. </a:t>
            </a:r>
            <a:r>
              <a:rPr lang="es-MX" dirty="0" err="1">
                <a:solidFill>
                  <a:schemeClr val="tx1"/>
                </a:solidFill>
              </a:rPr>
              <a:t>Studios</a:t>
            </a:r>
            <a:r>
              <a:rPr lang="es-MX" dirty="0">
                <a:solidFill>
                  <a:schemeClr val="tx1"/>
                </a:solidFill>
              </a:rPr>
              <a:t>, Warner </a:t>
            </a:r>
            <a:r>
              <a:rPr lang="es-MX" dirty="0" err="1">
                <a:solidFill>
                  <a:schemeClr val="tx1"/>
                </a:solidFill>
              </a:rPr>
              <a:t>Bros</a:t>
            </a:r>
            <a:r>
              <a:rPr lang="es-MX" dirty="0">
                <a:solidFill>
                  <a:schemeClr val="tx1"/>
                </a:solidFill>
              </a:rPr>
              <a:t>. </a:t>
            </a:r>
            <a:r>
              <a:rPr lang="es-MX" dirty="0" err="1">
                <a:solidFill>
                  <a:schemeClr val="tx1"/>
                </a:solidFill>
              </a:rPr>
              <a:t>Pictures</a:t>
            </a:r>
            <a:r>
              <a:rPr lang="es-MX" dirty="0">
                <a:solidFill>
                  <a:schemeClr val="tx1"/>
                </a:solidFill>
              </a:rPr>
              <a:t>, Warner </a:t>
            </a:r>
            <a:r>
              <a:rPr lang="es-MX" dirty="0" err="1">
                <a:solidFill>
                  <a:schemeClr val="tx1"/>
                </a:solidFill>
              </a:rPr>
              <a:t>Bros</a:t>
            </a:r>
            <a:r>
              <a:rPr lang="es-MX" dirty="0">
                <a:solidFill>
                  <a:schemeClr val="tx1"/>
                </a:solidFill>
              </a:rPr>
              <a:t>. </a:t>
            </a:r>
            <a:r>
              <a:rPr lang="es-MX" dirty="0" err="1">
                <a:solidFill>
                  <a:schemeClr val="tx1"/>
                </a:solidFill>
              </a:rPr>
              <a:t>Interactive</a:t>
            </a:r>
            <a:r>
              <a:rPr lang="es-MX" dirty="0">
                <a:solidFill>
                  <a:schemeClr val="tx1"/>
                </a:solidFill>
              </a:rPr>
              <a:t> </a:t>
            </a:r>
            <a:r>
              <a:rPr lang="es-MX" dirty="0" err="1">
                <a:solidFill>
                  <a:schemeClr val="tx1"/>
                </a:solidFill>
              </a:rPr>
              <a:t>Entertainment</a:t>
            </a:r>
            <a:r>
              <a:rPr lang="es-MX" dirty="0">
                <a:solidFill>
                  <a:schemeClr val="tx1"/>
                </a:solidFill>
              </a:rPr>
              <a:t>, </a:t>
            </a:r>
            <a:r>
              <a:rPr lang="es-MX" dirty="0" err="1">
                <a:solidFill>
                  <a:schemeClr val="tx1"/>
                </a:solidFill>
              </a:rPr>
              <a:t>The</a:t>
            </a:r>
            <a:r>
              <a:rPr lang="es-MX" dirty="0">
                <a:solidFill>
                  <a:schemeClr val="tx1"/>
                </a:solidFill>
              </a:rPr>
              <a:t> </a:t>
            </a:r>
            <a:r>
              <a:rPr lang="es-MX" dirty="0" err="1">
                <a:solidFill>
                  <a:schemeClr val="tx1"/>
                </a:solidFill>
              </a:rPr>
              <a:t>CW</a:t>
            </a:r>
            <a:r>
              <a:rPr lang="es-MX" dirty="0">
                <a:solidFill>
                  <a:schemeClr val="tx1"/>
                </a:solidFill>
              </a:rPr>
              <a:t>, Warner </a:t>
            </a:r>
            <a:r>
              <a:rPr lang="es-MX" dirty="0" err="1">
                <a:solidFill>
                  <a:schemeClr val="tx1"/>
                </a:solidFill>
              </a:rPr>
              <a:t>Bros</a:t>
            </a:r>
            <a:r>
              <a:rPr lang="es-MX" dirty="0">
                <a:solidFill>
                  <a:schemeClr val="tx1"/>
                </a:solidFill>
              </a:rPr>
              <a:t>. </a:t>
            </a:r>
            <a:r>
              <a:rPr lang="es-MX" dirty="0" err="1">
                <a:solidFill>
                  <a:schemeClr val="tx1"/>
                </a:solidFill>
              </a:rPr>
              <a:t>Animation</a:t>
            </a:r>
            <a:r>
              <a:rPr lang="es-MX" dirty="0">
                <a:solidFill>
                  <a:schemeClr val="tx1"/>
                </a:solidFill>
              </a:rPr>
              <a:t>, Warner Home Video, New Line Cinema, </a:t>
            </a:r>
            <a:r>
              <a:rPr lang="es-MX" dirty="0" err="1">
                <a:solidFill>
                  <a:schemeClr val="tx1"/>
                </a:solidFill>
              </a:rPr>
              <a:t>Castle</a:t>
            </a:r>
            <a:r>
              <a:rPr lang="es-MX" dirty="0">
                <a:solidFill>
                  <a:schemeClr val="tx1"/>
                </a:solidFill>
              </a:rPr>
              <a:t> Rock </a:t>
            </a:r>
            <a:r>
              <a:rPr lang="es-MX" dirty="0" err="1">
                <a:solidFill>
                  <a:schemeClr val="tx1"/>
                </a:solidFill>
              </a:rPr>
              <a:t>Entertainment</a:t>
            </a:r>
            <a:r>
              <a:rPr lang="es-MX" dirty="0">
                <a:solidFill>
                  <a:schemeClr val="tx1"/>
                </a:solidFill>
              </a:rPr>
              <a:t>, Turner, </a:t>
            </a:r>
            <a:r>
              <a:rPr lang="es-MX" dirty="0" err="1">
                <a:solidFill>
                  <a:schemeClr val="tx1"/>
                </a:solidFill>
              </a:rPr>
              <a:t>Dark</a:t>
            </a:r>
            <a:r>
              <a:rPr lang="es-MX" dirty="0">
                <a:solidFill>
                  <a:schemeClr val="tx1"/>
                </a:solidFill>
              </a:rPr>
              <a:t> </a:t>
            </a:r>
            <a:r>
              <a:rPr lang="es-MX" dirty="0" err="1">
                <a:solidFill>
                  <a:schemeClr val="tx1"/>
                </a:solidFill>
              </a:rPr>
              <a:t>Castle</a:t>
            </a:r>
            <a:r>
              <a:rPr lang="es-MX" dirty="0">
                <a:solidFill>
                  <a:schemeClr val="tx1"/>
                </a:solidFill>
              </a:rPr>
              <a:t> </a:t>
            </a:r>
            <a:r>
              <a:rPr lang="es-MX" dirty="0" err="1">
                <a:solidFill>
                  <a:schemeClr val="tx1"/>
                </a:solidFill>
              </a:rPr>
              <a:t>Entertainment</a:t>
            </a:r>
            <a:r>
              <a:rPr lang="es-MX" dirty="0">
                <a:solidFill>
                  <a:schemeClr val="tx1"/>
                </a:solidFill>
              </a:rPr>
              <a:t>, Warner </a:t>
            </a:r>
            <a:r>
              <a:rPr lang="es-MX" dirty="0" err="1">
                <a:solidFill>
                  <a:schemeClr val="tx1"/>
                </a:solidFill>
              </a:rPr>
              <a:t>Bros</a:t>
            </a:r>
            <a:r>
              <a:rPr lang="es-MX" dirty="0">
                <a:solidFill>
                  <a:schemeClr val="tx1"/>
                </a:solidFill>
              </a:rPr>
              <a:t>. Records, Warner </a:t>
            </a:r>
            <a:r>
              <a:rPr lang="es-MX" dirty="0" err="1">
                <a:solidFill>
                  <a:schemeClr val="tx1"/>
                </a:solidFill>
              </a:rPr>
              <a:t>Music</a:t>
            </a:r>
            <a:r>
              <a:rPr lang="es-MX" dirty="0">
                <a:solidFill>
                  <a:schemeClr val="tx1"/>
                </a:solidFill>
              </a:rPr>
              <a:t> </a:t>
            </a:r>
            <a:r>
              <a:rPr lang="es-MX" dirty="0" err="1">
                <a:solidFill>
                  <a:schemeClr val="tx1"/>
                </a:solidFill>
              </a:rPr>
              <a:t>Group</a:t>
            </a:r>
            <a:r>
              <a:rPr lang="es-MX" dirty="0">
                <a:solidFill>
                  <a:schemeClr val="tx1"/>
                </a:solidFill>
              </a:rPr>
              <a:t>, DC Comics.</a:t>
            </a:r>
          </a:p>
          <a:p>
            <a:pPr>
              <a:buFont typeface="Corbel" panose="020B0503020204020204" pitchFamily="34" charset="0"/>
              <a:buChar char="®"/>
            </a:pPr>
            <a:r>
              <a:rPr lang="es-MX" dirty="0">
                <a:solidFill>
                  <a:schemeClr val="tx1"/>
                </a:solidFill>
              </a:rPr>
              <a:t> </a:t>
            </a:r>
            <a:r>
              <a:rPr lang="es-MX" dirty="0" err="1">
                <a:solidFill>
                  <a:schemeClr val="tx1"/>
                </a:solidFill>
              </a:rPr>
              <a:t>Hanna</a:t>
            </a:r>
            <a:r>
              <a:rPr lang="es-MX" dirty="0">
                <a:solidFill>
                  <a:schemeClr val="tx1"/>
                </a:solidFill>
              </a:rPr>
              <a:t>-Barbera </a:t>
            </a:r>
            <a:r>
              <a:rPr lang="es-MX" dirty="0" err="1">
                <a:solidFill>
                  <a:schemeClr val="tx1"/>
                </a:solidFill>
              </a:rPr>
              <a:t>Productions</a:t>
            </a:r>
            <a:r>
              <a:rPr lang="es-MX" dirty="0">
                <a:solidFill>
                  <a:schemeClr val="tx1"/>
                </a:solidFill>
              </a:rPr>
              <a:t>, Inc., aunque el antiguo estudio de la </a:t>
            </a:r>
            <a:r>
              <a:rPr lang="es-MX" dirty="0" err="1">
                <a:solidFill>
                  <a:schemeClr val="tx1"/>
                </a:solidFill>
              </a:rPr>
              <a:t>Hanna</a:t>
            </a:r>
            <a:r>
              <a:rPr lang="es-MX" dirty="0">
                <a:solidFill>
                  <a:schemeClr val="tx1"/>
                </a:solidFill>
              </a:rPr>
              <a:t>-Barbera es ahora conocido como </a:t>
            </a:r>
            <a:r>
              <a:rPr lang="es-MX" dirty="0" err="1">
                <a:solidFill>
                  <a:schemeClr val="tx1"/>
                </a:solidFill>
              </a:rPr>
              <a:t>Cartoon</a:t>
            </a:r>
            <a:r>
              <a:rPr lang="es-MX" dirty="0">
                <a:solidFill>
                  <a:schemeClr val="tx1"/>
                </a:solidFill>
              </a:rPr>
              <a:t> Network </a:t>
            </a:r>
            <a:r>
              <a:rPr lang="es-MX" dirty="0" err="1">
                <a:solidFill>
                  <a:schemeClr val="tx1"/>
                </a:solidFill>
              </a:rPr>
              <a:t>Studios</a:t>
            </a:r>
            <a:r>
              <a:rPr lang="es-MX" dirty="0">
                <a:solidFill>
                  <a:schemeClr val="tx1"/>
                </a:solidFill>
              </a:rPr>
              <a:t> y está bajo la Turner </a:t>
            </a:r>
            <a:r>
              <a:rPr lang="es-MX" dirty="0" err="1">
                <a:solidFill>
                  <a:schemeClr val="tx1"/>
                </a:solidFill>
              </a:rPr>
              <a:t>Broadcasting</a:t>
            </a:r>
            <a:r>
              <a:rPr lang="es-MX" dirty="0">
                <a:solidFill>
                  <a:schemeClr val="tx1"/>
                </a:solidFill>
              </a:rPr>
              <a:t>, otra filial de Time Warner. </a:t>
            </a:r>
          </a:p>
        </p:txBody>
      </p:sp>
    </p:spTree>
    <p:extLst>
      <p:ext uri="{BB962C8B-B14F-4D97-AF65-F5344CB8AC3E}">
        <p14:creationId xmlns:p14="http://schemas.microsoft.com/office/powerpoint/2010/main" val="2398924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spTree>
    <p:extLst>
      <p:ext uri="{BB962C8B-B14F-4D97-AF65-F5344CB8AC3E}">
        <p14:creationId xmlns:p14="http://schemas.microsoft.com/office/powerpoint/2010/main" val="2052206758"/>
      </p:ext>
    </p:extLst>
  </p:cSld>
  <p:clrMapOvr>
    <a:masterClrMapping/>
  </p:clrMapOvr>
</p:sld>
</file>

<file path=ppt/theme/theme1.xml><?xml version="1.0" encoding="utf-8"?>
<a:theme xmlns:a="http://schemas.openxmlformats.org/drawingml/2006/main" name="Base">
  <a:themeElements>
    <a:clrScheme name="Base">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Base</Template>
  <TotalTime>72</TotalTime>
  <Words>658</Words>
  <Application>Microsoft Office PowerPoint</Application>
  <PresentationFormat>Panorámica</PresentationFormat>
  <Paragraphs>48</Paragraphs>
  <Slides>14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Arial</vt:lpstr>
      <vt:lpstr>Berlin Sans FB</vt:lpstr>
      <vt:lpstr>Corbel</vt:lpstr>
      <vt:lpstr>Wingdings</vt:lpstr>
      <vt:lpstr>Base</vt:lpstr>
      <vt:lpstr>El cine </vt:lpstr>
      <vt:lpstr>EL CINE</vt:lpstr>
      <vt:lpstr>Los hermanos Lumière</vt:lpstr>
      <vt:lpstr>Más aspectos del cine</vt:lpstr>
      <vt:lpstr>Definición de cine</vt:lpstr>
      <vt:lpstr>Presentación de PowerPoint</vt:lpstr>
      <vt:lpstr>Casas productoras de cine</vt:lpstr>
      <vt:lpstr>Warner Bros</vt:lpstr>
      <vt:lpstr>Presentación de PowerPoint</vt:lpstr>
      <vt:lpstr>Géneros cinematográficos</vt:lpstr>
      <vt:lpstr>Hollywood </vt:lpstr>
      <vt:lpstr>Historia de Hollywood</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paseo de la fama de Hollywood</dc:title>
  <dc:creator>Fernando Vázquez</dc:creator>
  <cp:lastModifiedBy>Fernando Javier Vázquez Hernández</cp:lastModifiedBy>
  <cp:revision>12</cp:revision>
  <dcterms:created xsi:type="dcterms:W3CDTF">2017-02-20T06:29:31Z</dcterms:created>
  <dcterms:modified xsi:type="dcterms:W3CDTF">2017-02-23T06:29:09Z</dcterms:modified>
</cp:coreProperties>
</file>