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67" autoAdjust="0"/>
  </p:normalViewPr>
  <p:slideViewPr>
    <p:cSldViewPr>
      <p:cViewPr>
        <p:scale>
          <a:sx n="70" d="100"/>
          <a:sy n="70" d="100"/>
        </p:scale>
        <p:origin x="-108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9404437-A01A-46C9-8CE1-CBF599FA6B16}" type="datetimeFigureOut">
              <a:rPr lang="es-ES" smtClean="0"/>
              <a:pPr/>
              <a:t>15/04/2007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F6296BD-274D-4B86-96B2-C20A9EC0A1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296BD-274D-4B86-96B2-C20A9EC0A1A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4/15/2007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8645-E80F-450A-B756-91DCB9A8A25E}" type="datetime1">
              <a:rPr lang="en-US" smtClean="0"/>
              <a:pPr/>
              <a:t>4/15/2007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4/15/2007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4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4/15/2007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3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4/15/2007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8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9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4/15/2007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4/15/2007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4/15/2007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24000" y="0"/>
            <a:ext cx="7620000" cy="464820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  <a:endParaRPr lang="es-ES"/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7 Rectángulo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4/15/2007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800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 spd="slow" advTm="10000">
    <p:push dir="d"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US" smtClean="0"/>
              <a:pPr/>
              <a:t>4/15/2007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 advTm="10000">
    <p:push dir="d"/>
    <p:sndAc>
      <p:stSnd>
        <p:snd r:embed="rId11" name="camera.wav" builtIn="1"/>
      </p:stSnd>
    </p:sndAc>
  </p:transition>
  <p:txStyles>
    <p:titleStyle>
      <a:lvl1pPr algn="l" rtl="0" latinLnBrk="0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latinLnBrk="0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latinLnBrk="0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latinLnBrk="0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latinLnBrk="0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latinLnBrk="0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latinLnBrk="0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latinLnBrk="0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latinLnBrk="0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JÓVENES POR LA PAZ</a:t>
            </a:r>
            <a:endParaRPr lang="es-ES" dirty="0"/>
          </a:p>
        </p:txBody>
      </p:sp>
      <p:sp>
        <p:nvSpPr>
          <p:cNvPr id="3" name="2 Rectáng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515100" cy="685800"/>
          </a:xfrm>
        </p:spPr>
        <p:txBody>
          <a:bodyPr/>
          <a:lstStyle/>
          <a:p>
            <a:r>
              <a:rPr lang="es-MX" dirty="0" smtClean="0"/>
              <a:t>Un proyecto de todos</a:t>
            </a:r>
            <a:endParaRPr lang="es-ES" dirty="0"/>
          </a:p>
        </p:txBody>
      </p:sp>
    </p:spTree>
  </p:cSld>
  <p:clrMapOvr>
    <a:masterClrMapping/>
  </p:clrMapOvr>
  <p:transition spd="slow" advTm="10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Por el futuro de todos</a:t>
            </a:r>
            <a:endParaRPr lang="es-ES" dirty="0"/>
          </a:p>
        </p:txBody>
      </p:sp>
      <p:pic>
        <p:nvPicPr>
          <p:cNvPr id="4" name="Foto6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527175" y="1816100"/>
            <a:ext cx="6324600" cy="4064000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ransition spd="slow" advTm="10000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Estadísticas</a:t>
            </a:r>
            <a:endParaRPr lang="es-ES" dirty="0"/>
          </a:p>
        </p:txBody>
      </p:sp>
      <p:sp>
        <p:nvSpPr>
          <p:cNvPr id="3" name="2 Rectángulo"/>
          <p:cNvSpPr>
            <a:spLocks noGrp="1"/>
          </p:cNvSpPr>
          <p:nvPr>
            <p:ph sz="quarter" idx="13"/>
          </p:nvPr>
        </p:nvSpPr>
        <p:spPr>
          <a:xfrm>
            <a:off x="609600" y="1589088"/>
            <a:ext cx="3886200" cy="457200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864,909 menores pueden estar sufriendo habitualmente malos tratos psicológicos.</a:t>
            </a:r>
          </a:p>
          <a:p>
            <a:r>
              <a:rPr lang="es-MX" dirty="0" smtClean="0"/>
              <a:t>Un 4.8% de los padres emplean habitualmente el maltrato físico.</a:t>
            </a:r>
          </a:p>
          <a:p>
            <a:r>
              <a:rPr lang="es-MX" dirty="0" smtClean="0"/>
              <a:t>Un 10% de las agresiones físicas importantes suponen la muerte del menor.</a:t>
            </a:r>
            <a:endParaRPr lang="es-ES" dirty="0"/>
          </a:p>
        </p:txBody>
      </p:sp>
      <p:pic>
        <p:nvPicPr>
          <p:cNvPr id="5" name="4 Marcador de contenido" descr="Foto7.JPG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5219283" y="1571625"/>
            <a:ext cx="3163133" cy="4572000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ransition spd="slow" advTm="10000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México…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3"/>
          </p:nvPr>
        </p:nvGraphicFramePr>
        <p:xfrm>
          <a:off x="142845" y="2571744"/>
          <a:ext cx="8786873" cy="314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500"/>
                <a:gridCol w="548443"/>
                <a:gridCol w="548443"/>
                <a:gridCol w="548443"/>
                <a:gridCol w="548443"/>
                <a:gridCol w="548443"/>
                <a:gridCol w="548443"/>
                <a:gridCol w="548443"/>
                <a:gridCol w="548443"/>
                <a:gridCol w="548443"/>
                <a:gridCol w="605386"/>
              </a:tblGrid>
              <a:tr h="546982">
                <a:tc>
                  <a:txBody>
                    <a:bodyPr/>
                    <a:lstStyle/>
                    <a:p>
                      <a:pPr algn="l"/>
                      <a:r>
                        <a:rPr lang="es-MX" sz="1800" dirty="0"/>
                        <a:t>Indicador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1995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1996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1997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1998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1999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2000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2001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2002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2003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2004 </a:t>
                      </a:r>
                    </a:p>
                  </a:txBody>
                  <a:tcPr marL="18627" marR="18627" marT="18627" marB="18627"/>
                </a:tc>
              </a:tr>
              <a:tr h="865430">
                <a:tc>
                  <a:txBody>
                    <a:bodyPr/>
                    <a:lstStyle/>
                    <a:p>
                      <a:pPr algn="l"/>
                      <a:r>
                        <a:rPr lang="es-MX" sz="1800" dirty="0"/>
                        <a:t>Porcentaje de casos comprobados de denuncias recibidas por maltrato infantil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73.9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58.3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66.4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62.8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56.1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61.3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53.1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56.4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62.8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59.2</a:t>
                      </a:r>
                    </a:p>
                  </a:txBody>
                  <a:tcPr marL="18627" marR="18627" marT="18627" marB="18627"/>
                </a:tc>
              </a:tr>
              <a:tr h="865430">
                <a:tc>
                  <a:txBody>
                    <a:bodyPr/>
                    <a:lstStyle/>
                    <a:p>
                      <a:pPr algn="l"/>
                      <a:r>
                        <a:rPr lang="es-MX" sz="1800"/>
                        <a:t>Porcentaje de casos comprobados de maltrato infantil presentados ante el Ministerio Público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ND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ND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ND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14.5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14.0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19.4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21.0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24.2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19.0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17.1</a:t>
                      </a:r>
                    </a:p>
                  </a:txBody>
                  <a:tcPr marL="18627" marR="18627" marT="18627" marB="18627"/>
                </a:tc>
              </a:tr>
              <a:tr h="865430">
                <a:tc>
                  <a:txBody>
                    <a:bodyPr/>
                    <a:lstStyle/>
                    <a:p>
                      <a:pPr algn="l"/>
                      <a:r>
                        <a:rPr lang="es-MX" sz="1800" dirty="0"/>
                        <a:t>Índice de femineidad de menores atendidos por maltrato infantil (Niñas por cada 100 niños)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ND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ND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ND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94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100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101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97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97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/>
                        <a:t>103</a:t>
                      </a:r>
                    </a:p>
                  </a:txBody>
                  <a:tcPr marL="18627" marR="18627" marT="18627" marB="186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800" dirty="0"/>
                        <a:t>103</a:t>
                      </a:r>
                    </a:p>
                  </a:txBody>
                  <a:tcPr marL="18627" marR="18627" marT="18627" marB="18627"/>
                </a:tc>
              </a:tr>
            </a:tbl>
          </a:graphicData>
        </a:graphic>
      </p:graphicFrame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niños y la guerra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En otras épocas, las principales víctimas de la guerra eran los soldados. Sin embargo, en la última década, se estima en 1.5 millones el número de niños y niñas muertos en conflictos armados. Otros 4 millones han quedado discapacitados, tullidos, ciegos o han sufrido lesiones cerebrales. </a:t>
            </a:r>
            <a:endParaRPr lang="es-MX" dirty="0" smtClean="0"/>
          </a:p>
          <a:p>
            <a:r>
              <a:rPr lang="es-MX" dirty="0" smtClean="0"/>
              <a:t>Al </a:t>
            </a:r>
            <a:r>
              <a:rPr lang="es-MX" dirty="0" smtClean="0"/>
              <a:t>menos 5 millones se han convertido en refugiados y 12 millones más se han visto desarraigados de sus comunidades. Un número mucho más grande ha sufrido un deterioro de su salud, nutrición y educación como resultado de la destrucción de las cosechas, infraestructuras, centros de salud y escuelas a causa de los conflictos.</a:t>
            </a:r>
          </a:p>
        </p:txBody>
      </p:sp>
    </p:spTree>
  </p:cSld>
  <p:clrMapOvr>
    <a:masterClrMapping/>
  </p:clrMapOvr>
  <p:transition spd="slow" advTm="20000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Foto4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018074" y="1589088"/>
            <a:ext cx="3069251" cy="4572000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7" name="6 Marcador de contenido" descr="Foto5.JPG"/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5209395" y="1589088"/>
            <a:ext cx="3157509" cy="4572000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</p:spTree>
  </p:cSld>
  <p:clrMapOvr>
    <a:masterClrMapping/>
  </p:clrMapOvr>
  <p:transition spd="slow" advTm="8000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2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4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3714744" y="2857496"/>
            <a:ext cx="7123113" cy="1673225"/>
          </a:xfrm>
        </p:spPr>
        <p:txBody>
          <a:bodyPr/>
          <a:lstStyle/>
          <a:p>
            <a:r>
              <a:rPr lang="es-MX" b="1" dirty="0" err="1" smtClean="0"/>
              <a:t>Geller</a:t>
            </a:r>
            <a:r>
              <a:rPr lang="es-MX" b="1" dirty="0" smtClean="0"/>
              <a:t> von </a:t>
            </a:r>
            <a:r>
              <a:rPr lang="es-MX" b="1" dirty="0" err="1" smtClean="0"/>
              <a:t>Keysersberg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371600" y="1724020"/>
            <a:ext cx="7620000" cy="990600"/>
          </a:xfrm>
        </p:spPr>
        <p:txBody>
          <a:bodyPr>
            <a:noAutofit/>
          </a:bodyPr>
          <a:lstStyle/>
          <a:p>
            <a:r>
              <a:rPr lang="es-MX" sz="2400" dirty="0" smtClean="0"/>
              <a:t>La paz hace riqueza, la riqueza soberbia, la soberbia trae la guerra, la guerra la miseria, la miseria la humildad, y la humildad hace de nuevo la paz.</a:t>
            </a:r>
            <a:br>
              <a:rPr lang="es-MX" sz="2400" dirty="0" smtClean="0"/>
            </a:br>
            <a:endParaRPr lang="es-MX" sz="2400" dirty="0"/>
          </a:p>
        </p:txBody>
      </p:sp>
    </p:spTree>
  </p:cSld>
  <p:clrMapOvr>
    <a:masterClrMapping/>
  </p:clrMapOvr>
  <p:transition spd="slow" advTm="8000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Foto1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-42107" y="214313"/>
            <a:ext cx="9257577" cy="6429397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6" name="5 Marcador de contenido" descr="Foto2.JPG"/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-32" y="0"/>
            <a:ext cx="9144000" cy="6857999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2571736" y="2928934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TODOS</a:t>
            </a:r>
            <a:endParaRPr lang="es-ES" sz="96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7 Imagen" descr="Foto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0917" y="3225886"/>
            <a:ext cx="5194421" cy="3632114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10" name="9 CuadroTexto"/>
          <p:cNvSpPr txBox="1"/>
          <p:nvPr/>
        </p:nvSpPr>
        <p:spPr>
          <a:xfrm>
            <a:off x="3214678" y="2643182"/>
            <a:ext cx="4143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 LA</a:t>
            </a:r>
            <a:endParaRPr lang="es-ES" sz="96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2" name="11 Imagen" descr="Foto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4116" y="0"/>
            <a:ext cx="4533900" cy="6858024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15" name="14 CuadroTexto"/>
          <p:cNvSpPr txBox="1"/>
          <p:nvPr/>
        </p:nvSpPr>
        <p:spPr>
          <a:xfrm>
            <a:off x="3428992" y="2500306"/>
            <a:ext cx="41434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PAZ</a:t>
            </a:r>
            <a:endParaRPr lang="es-ES" sz="1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 advTm="10000">
    <p:push dir="d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Moneda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Median">
      <a:maj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Arial"/>
        <a:font script="Cyrl" typeface="Arial"/>
        <a:font script="Jpan" typeface="HGPｺﾞｼｯｸE"/>
        <a:font script="Hang" typeface="HY얕은샘물m"/>
        <a:font script="Hans" typeface="仿宋_GB2312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381</TotalTime>
  <Words>292</Words>
  <Application>Microsoft Office PowerPoint</Application>
  <PresentationFormat>Presentación en pantalla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Intermedio</vt:lpstr>
      <vt:lpstr>JÓVENES POR LA PAZ</vt:lpstr>
      <vt:lpstr>Por el futuro de todos</vt:lpstr>
      <vt:lpstr>Estadísticas</vt:lpstr>
      <vt:lpstr>En México…</vt:lpstr>
      <vt:lpstr>Los niños y la guerra</vt:lpstr>
      <vt:lpstr>Diapositiva 6</vt:lpstr>
      <vt:lpstr>La paz hace riqueza, la riqueza soberbia, la soberbia trae la guerra, la guerra la miseria, la miseria la humildad, y la humildad hace de nuevo la paz. </vt:lpstr>
      <vt:lpstr>Diapositiva 8</vt:lpstr>
    </vt:vector>
  </TitlesOfParts>
  <Company>Grupo Educare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JOVENES POR LA PAZ</dc:title>
  <dc:creator>Alberto Cruz</dc:creator>
  <cp:lastModifiedBy>Master</cp:lastModifiedBy>
  <cp:revision>29</cp:revision>
  <dcterms:created xsi:type="dcterms:W3CDTF">2006-11-27T14:47:24Z</dcterms:created>
  <dcterms:modified xsi:type="dcterms:W3CDTF">2007-04-15T17:20:09Z</dcterms:modified>
</cp:coreProperties>
</file>