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2" r:id="rId6"/>
    <p:sldId id="260" r:id="rId7"/>
    <p:sldId id="263" r:id="rId8"/>
    <p:sldId id="261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1" autoAdjust="0"/>
    <p:restoredTop sz="94667" autoAdjust="0"/>
  </p:normalViewPr>
  <p:slideViewPr>
    <p:cSldViewPr>
      <p:cViewPr>
        <p:scale>
          <a:sx n="70" d="100"/>
          <a:sy n="70" d="100"/>
        </p:scale>
        <p:origin x="-1080" y="-7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29404437-A01A-46C9-8CE1-CBF599FA6B16}" type="datetimeFigureOut">
              <a:rPr lang="es-ES" smtClean="0"/>
              <a:pPr/>
              <a:t>15/04/2007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  <a:endParaRPr lang="es-ES"/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CF6296BD-274D-4B86-96B2-C20A9EC0A1A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296BD-274D-4B86-96B2-C20A9EC0A1A2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7 Título"/>
          <p:cNvSpPr>
            <a:spLocks noGrp="1"/>
          </p:cNvSpPr>
          <p:nvPr>
            <p:ph type="ctrTitle" hasCustomPrompt="1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515100" cy="685800"/>
          </a:xfrm>
        </p:spPr>
        <p:txBody>
          <a:bodyPr anchor="ctr"/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/>
            <a:fld id="{047E157E-8DCB-4F70-A0AF-5EB586A91DD4}" type="datetime1">
              <a:rPr lang="en-US" smtClean="0">
                <a:solidFill>
                  <a:srgbClr val="FFFFFF"/>
                </a:solidFill>
              </a:rPr>
              <a:pPr algn="ctr"/>
              <a:t>4/15/2007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82E0A0-C266-4798-8C8F-B9F91E9DA37E}" type="slidenum">
              <a:rPr lang="en-US" smtClean="0">
                <a:solidFill>
                  <a:schemeClr val="tx2"/>
                </a:solidFill>
              </a:rPr>
              <a:pPr/>
              <a:t>‹Nº›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 advTm="10000">
    <p:push dir="d"/>
    <p:sndAc>
      <p:stSnd>
        <p:snd r:embed="rId1" name="camera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98645-E80F-450A-B756-91DCB9A8A25E}" type="datetime1">
              <a:rPr lang="en-US" smtClean="0"/>
              <a:pPr/>
              <a:t>4/15/2007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3F7CB7D-F184-43C7-B6FD-03D728E1BBFF}" type="slidenum">
              <a:rPr lang="en-US" smtClean="0">
                <a:solidFill>
                  <a:srgbClr val="FFFFFF"/>
                </a:solidFill>
              </a:rPr>
              <a:pPr/>
              <a:t>‹Nº›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3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  <a:endParaRPr lang="es-ES"/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ransition spd="slow" advTm="10000">
    <p:push dir="d"/>
    <p:sndAc>
      <p:stSnd>
        <p:snd r:embed="rId1" name="camera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  <a:endParaRPr lang="es-ES"/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F9F07-3BC7-4570-B054-79111B0A380C}" type="datetime1">
              <a:rPr lang="en-US" smtClean="0"/>
              <a:pPr/>
              <a:t>4/15/2007</a:t>
            </a:fld>
            <a:endParaRPr lang="en-US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/>
            <a:fld id="{8F82E0A0-C266-4798-8C8F-B9F91E9DA37E}" type="slidenum">
              <a:rPr lang="en-US" sz="2400" b="1" smtClean="0">
                <a:solidFill>
                  <a:srgbClr val="FFFFFF"/>
                </a:solidFill>
              </a:rPr>
              <a:pPr algn="ctr"/>
              <a:t>‹Nº›</a:t>
            </a:fld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 advTm="10000">
    <p:push dir="d"/>
    <p:sndAc>
      <p:stSnd>
        <p:snd r:embed="rId1" name="camera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3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  <a:endParaRPr lang="es-ES"/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4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  <a:endParaRPr lang="es-ES"/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4606EA6-EFEA-4C30-9264-4F9291A5780D}" type="datetime1">
              <a:rPr lang="en-US" smtClean="0"/>
              <a:pPr/>
              <a:t>4/15/2007</a:t>
            </a:fld>
            <a:endParaRPr lang="en-U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‹Nº›</a:t>
            </a:fld>
            <a:endParaRPr lang="en-US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 spd="slow" advTm="10000">
    <p:push dir="d"/>
    <p:sndAc>
      <p:stSnd>
        <p:snd r:embed="rId1" name="camera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3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  <a:endParaRPr lang="es-ES"/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1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  <a:endParaRPr lang="es-ES"/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4606EA6-EFEA-4C30-9264-4F9291A5780D}" type="datetime1">
              <a:rPr lang="en-US" smtClean="0"/>
              <a:pPr/>
              <a:t>4/15/2007</a:t>
            </a:fld>
            <a:endParaRPr lang="en-US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‹Nº›</a:t>
            </a:fld>
            <a:endParaRPr lang="en-U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8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  <a:endParaRPr lang="es-ES"/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19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  <a:endParaRPr lang="es-ES"/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ransition spd="slow" advTm="10000">
    <p:push dir="d"/>
    <p:sndAc>
      <p:stSnd>
        <p:snd r:embed="rId1" name="camera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DB5D-B7A0-47E3-AD2D-B1A6F8614213}" type="datetime1">
              <a:rPr lang="en-US" smtClean="0"/>
              <a:pPr/>
              <a:t>4/15/2007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3F7CB7D-F184-43C7-B6FD-03D728E1BBFF}" type="slidenum">
              <a:rPr lang="en-US" smtClean="0">
                <a:solidFill>
                  <a:srgbClr val="FFFFFF"/>
                </a:solidFill>
              </a:rPr>
              <a:pPr/>
              <a:t>‹Nº›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 advTm="10000">
    <p:push dir="d"/>
    <p:sndAc>
      <p:stSnd>
        <p:snd r:embed="rId1" name="camera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68126-03FC-49C0-B9B8-2B561CCC3D90}" type="datetime1">
              <a:rPr lang="en-US" smtClean="0"/>
              <a:pPr/>
              <a:t>4/15/2007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F7CB7D-F184-43C7-B6FD-03D728E1BBFF}" type="slidenum">
              <a:rPr lang="en-US" smtClean="0">
                <a:solidFill>
                  <a:schemeClr val="tx2"/>
                </a:solidFill>
              </a:rPr>
              <a:pPr/>
              <a:t>‹Nº›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 advTm="10000">
    <p:push dir="d"/>
    <p:sndAc>
      <p:stSnd>
        <p:snd r:embed="rId1" name="camera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A8198-4617-485E-9585-4840B69DBBA6}" type="datetime1">
              <a:rPr lang="en-US" smtClean="0"/>
              <a:pPr/>
              <a:t>4/15/2007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3F7CB7D-F184-43C7-B6FD-03D728E1BBFF}" type="slidenum">
              <a:rPr lang="en-US" smtClean="0">
                <a:solidFill>
                  <a:srgbClr val="FFFFFF"/>
                </a:solidFill>
              </a:rPr>
              <a:pPr/>
              <a:t>‹Nº›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  <a:endParaRPr lang="es-ES"/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3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  <a:endParaRPr lang="es-ES"/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ransition spd="slow" advTm="10000">
    <p:push dir="d"/>
    <p:sndAc>
      <p:stSnd>
        <p:snd r:embed="rId1" name="camera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24000" y="0"/>
            <a:ext cx="7620000" cy="4648200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  <a:endParaRPr lang="es-ES"/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8" name="7 Rectángulo"/>
          <p:cNvSpPr/>
          <p:nvPr/>
        </p:nvSpPr>
        <p:spPr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89520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724400"/>
            <a:ext cx="7315200" cy="6096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10 Rectángulo"/>
          <p:cNvSpPr/>
          <p:nvPr/>
        </p:nvSpPr>
        <p:spPr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4606EA6-EFEA-4C30-9264-4F9291A5780D}" type="datetime1">
              <a:rPr lang="en-US" smtClean="0"/>
              <a:pPr/>
              <a:t>4/15/2007</a:t>
            </a:fld>
            <a:endParaRPr lang="en-US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/>
            <a:fld id="{8F82E0A0-C266-4798-8C8F-B9F91E9DA37E}" type="slidenum">
              <a:rPr lang="en-US" sz="2800" b="1" smtClean="0">
                <a:solidFill>
                  <a:srgbClr val="FFFFFF"/>
                </a:solidFill>
              </a:rPr>
              <a:pPr algn="ctr"/>
              <a:t>‹Nº›</a:t>
            </a:fld>
            <a:endParaRPr lang="en-US" sz="2800" dirty="0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  <p:transition spd="slow" advTm="10000">
    <p:push dir="d"/>
    <p:sndAc>
      <p:stSnd>
        <p:snd r:embed="rId1" name="camera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audio" Target="../media/audio1.wav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lang="en-US" dirty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E4606EA6-EFEA-4C30-9264-4F9291A5780D}" type="datetime1">
              <a:rPr lang="en-US" smtClean="0"/>
              <a:pPr/>
              <a:t>4/15/2007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‹Nº›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slow" advTm="10000">
    <p:push dir="d"/>
    <p:sndAc>
      <p:stSnd>
        <p:snd r:embed="rId11" name="camera.wav" builtIn="1"/>
      </p:stSnd>
    </p:sndAc>
  </p:transition>
  <p:txStyles>
    <p:titleStyle>
      <a:lvl1pPr algn="l" rtl="0" latinLnBrk="0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latinLnBrk="0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latinLnBrk="0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latinLnBrk="0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latinLnBrk="0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latinLnBrk="0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latinLnBrk="0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latinLnBrk="0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latinLnBrk="0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latinLnBrk="0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JÓVENES POR LA PAZ</a:t>
            </a:r>
            <a:endParaRPr lang="es-ES" dirty="0"/>
          </a:p>
        </p:txBody>
      </p:sp>
      <p:sp>
        <p:nvSpPr>
          <p:cNvPr id="3" name="2 Rectángulo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515100" cy="685800"/>
          </a:xfrm>
        </p:spPr>
        <p:txBody>
          <a:bodyPr/>
          <a:lstStyle/>
          <a:p>
            <a:r>
              <a:rPr lang="es-MX" dirty="0" smtClean="0"/>
              <a:t>Un proyecto de todos</a:t>
            </a:r>
            <a:endParaRPr lang="es-ES" dirty="0"/>
          </a:p>
        </p:txBody>
      </p:sp>
    </p:spTree>
  </p:cSld>
  <p:clrMapOvr>
    <a:masterClrMapping/>
  </p:clrMapOvr>
  <p:transition spd="slow" advTm="10000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4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Por el futuro de todos</a:t>
            </a:r>
            <a:endParaRPr lang="es-ES" dirty="0"/>
          </a:p>
        </p:txBody>
      </p:sp>
      <p:pic>
        <p:nvPicPr>
          <p:cNvPr id="4" name="Foto6.JPG"/>
          <p:cNvPicPr>
            <a:picLocks noGrp="1" noChangeAspect="1"/>
          </p:cNvPicPr>
          <p:nvPr>
            <p:ph sz="quarter" idx="13"/>
          </p:nvPr>
        </p:nvPicPr>
        <p:blipFill>
          <a:blip r:embed="rId3"/>
          <a:stretch>
            <a:fillRect/>
          </a:stretch>
        </p:blipFill>
        <p:spPr>
          <a:xfrm>
            <a:off x="1527175" y="1816100"/>
            <a:ext cx="6324600" cy="4064000"/>
          </a:xfrm>
          <a:prstGeom prst="rect">
            <a:avLst/>
          </a:prstGeom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softEdge rad="112500"/>
          </a:effectLst>
        </p:spPr>
      </p:pic>
    </p:spTree>
  </p:cSld>
  <p:clrMapOvr>
    <a:masterClrMapping/>
  </p:clrMapOvr>
  <p:transition spd="slow" advTm="10000">
    <p:push dir="d"/>
    <p:sndAc>
      <p:stSnd>
        <p:snd r:embed="rId2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Estadísticas</a:t>
            </a:r>
            <a:endParaRPr lang="es-ES" dirty="0"/>
          </a:p>
        </p:txBody>
      </p:sp>
      <p:sp>
        <p:nvSpPr>
          <p:cNvPr id="3" name="2 Rectángulo"/>
          <p:cNvSpPr>
            <a:spLocks noGrp="1"/>
          </p:cNvSpPr>
          <p:nvPr>
            <p:ph sz="quarter" idx="13"/>
          </p:nvPr>
        </p:nvSpPr>
        <p:spPr>
          <a:xfrm>
            <a:off x="609600" y="1589088"/>
            <a:ext cx="3886200" cy="4572000"/>
          </a:xfrm>
        </p:spPr>
        <p:txBody>
          <a:bodyPr>
            <a:normAutofit fontScale="92500" lnSpcReduction="10000"/>
          </a:bodyPr>
          <a:lstStyle/>
          <a:p>
            <a:r>
              <a:rPr lang="es-MX" dirty="0" smtClean="0"/>
              <a:t>864,909 menores pueden estar sufriendo habitualmente malos tratos psicológicos.</a:t>
            </a:r>
          </a:p>
          <a:p>
            <a:r>
              <a:rPr lang="es-MX" dirty="0" smtClean="0"/>
              <a:t>Un 4.8% de los padres emplean habitualmente el maltrato físico.</a:t>
            </a:r>
          </a:p>
          <a:p>
            <a:r>
              <a:rPr lang="es-MX" dirty="0" smtClean="0"/>
              <a:t>Un 10% de las agresiones físicas importantes suponen la muerte del menor.</a:t>
            </a:r>
            <a:endParaRPr lang="es-ES" dirty="0"/>
          </a:p>
        </p:txBody>
      </p:sp>
      <p:pic>
        <p:nvPicPr>
          <p:cNvPr id="5" name="4 Marcador de contenido" descr="Foto7.JPG"/>
          <p:cNvPicPr>
            <a:picLocks noGrp="1" noChangeAspect="1"/>
          </p:cNvPicPr>
          <p:nvPr>
            <p:ph sz="quarter" idx="14"/>
          </p:nvPr>
        </p:nvPicPr>
        <p:blipFill>
          <a:blip r:embed="rId3"/>
          <a:stretch>
            <a:fillRect/>
          </a:stretch>
        </p:blipFill>
        <p:spPr>
          <a:xfrm>
            <a:off x="5219283" y="1571625"/>
            <a:ext cx="3163133" cy="4572000"/>
          </a:xfrm>
          <a:prstGeom prst="rect">
            <a:avLst/>
          </a:prstGeom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softEdge rad="112500"/>
          </a:effectLst>
        </p:spPr>
      </p:pic>
    </p:spTree>
  </p:cSld>
  <p:clrMapOvr>
    <a:masterClrMapping/>
  </p:clrMapOvr>
  <p:transition spd="slow" advTm="10000">
    <p:push dir="d"/>
    <p:sndAc>
      <p:stSnd>
        <p:snd r:embed="rId2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En México…</a:t>
            </a:r>
            <a:endParaRPr lang="es-ES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sz="quarter" idx="13"/>
          </p:nvPr>
        </p:nvGraphicFramePr>
        <p:xfrm>
          <a:off x="142845" y="2571744"/>
          <a:ext cx="8786873" cy="3143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5500"/>
                <a:gridCol w="548443"/>
                <a:gridCol w="548443"/>
                <a:gridCol w="548443"/>
                <a:gridCol w="548443"/>
                <a:gridCol w="548443"/>
                <a:gridCol w="548443"/>
                <a:gridCol w="548443"/>
                <a:gridCol w="548443"/>
                <a:gridCol w="548443"/>
                <a:gridCol w="605386"/>
              </a:tblGrid>
              <a:tr h="546982">
                <a:tc>
                  <a:txBody>
                    <a:bodyPr/>
                    <a:lstStyle/>
                    <a:p>
                      <a:pPr algn="l"/>
                      <a:r>
                        <a:rPr lang="es-MX" sz="1800" dirty="0"/>
                        <a:t>Indicador</a:t>
                      </a:r>
                    </a:p>
                  </a:txBody>
                  <a:tcPr marL="18627" marR="18627" marT="18627" marB="18627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1800"/>
                        <a:t>1995</a:t>
                      </a:r>
                    </a:p>
                  </a:txBody>
                  <a:tcPr marL="18627" marR="18627" marT="18627" marB="18627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1800"/>
                        <a:t>1996</a:t>
                      </a:r>
                    </a:p>
                  </a:txBody>
                  <a:tcPr marL="18627" marR="18627" marT="18627" marB="18627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1800"/>
                        <a:t>1997</a:t>
                      </a:r>
                    </a:p>
                  </a:txBody>
                  <a:tcPr marL="18627" marR="18627" marT="18627" marB="18627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1800" dirty="0"/>
                        <a:t>1998</a:t>
                      </a:r>
                    </a:p>
                  </a:txBody>
                  <a:tcPr marL="18627" marR="18627" marT="18627" marB="18627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1800"/>
                        <a:t>1999</a:t>
                      </a:r>
                    </a:p>
                  </a:txBody>
                  <a:tcPr marL="18627" marR="18627" marT="18627" marB="18627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1800" dirty="0"/>
                        <a:t>2000</a:t>
                      </a:r>
                    </a:p>
                  </a:txBody>
                  <a:tcPr marL="18627" marR="18627" marT="18627" marB="18627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1800" dirty="0"/>
                        <a:t>2001</a:t>
                      </a:r>
                    </a:p>
                  </a:txBody>
                  <a:tcPr marL="18627" marR="18627" marT="18627" marB="18627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1800"/>
                        <a:t>2002</a:t>
                      </a:r>
                    </a:p>
                  </a:txBody>
                  <a:tcPr marL="18627" marR="18627" marT="18627" marB="18627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1800"/>
                        <a:t>2003</a:t>
                      </a:r>
                    </a:p>
                  </a:txBody>
                  <a:tcPr marL="18627" marR="18627" marT="18627" marB="18627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1800" dirty="0"/>
                        <a:t>2004 </a:t>
                      </a:r>
                    </a:p>
                  </a:txBody>
                  <a:tcPr marL="18627" marR="18627" marT="18627" marB="18627"/>
                </a:tc>
              </a:tr>
              <a:tr h="865430">
                <a:tc>
                  <a:txBody>
                    <a:bodyPr/>
                    <a:lstStyle/>
                    <a:p>
                      <a:pPr algn="l"/>
                      <a:r>
                        <a:rPr lang="es-MX" sz="1800" dirty="0"/>
                        <a:t>Porcentaje de casos comprobados de denuncias recibidas por maltrato infantil</a:t>
                      </a:r>
                    </a:p>
                  </a:txBody>
                  <a:tcPr marL="18627" marR="18627" marT="18627" marB="18627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1800"/>
                        <a:t>73.9</a:t>
                      </a:r>
                    </a:p>
                  </a:txBody>
                  <a:tcPr marL="18627" marR="18627" marT="18627" marB="18627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1800"/>
                        <a:t>58.3</a:t>
                      </a:r>
                    </a:p>
                  </a:txBody>
                  <a:tcPr marL="18627" marR="18627" marT="18627" marB="18627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1800"/>
                        <a:t>66.4</a:t>
                      </a:r>
                    </a:p>
                  </a:txBody>
                  <a:tcPr marL="18627" marR="18627" marT="18627" marB="18627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1800"/>
                        <a:t>62.8</a:t>
                      </a:r>
                    </a:p>
                  </a:txBody>
                  <a:tcPr marL="18627" marR="18627" marT="18627" marB="18627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1800" dirty="0"/>
                        <a:t>56.1</a:t>
                      </a:r>
                    </a:p>
                  </a:txBody>
                  <a:tcPr marL="18627" marR="18627" marT="18627" marB="18627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1800"/>
                        <a:t>61.3</a:t>
                      </a:r>
                    </a:p>
                  </a:txBody>
                  <a:tcPr marL="18627" marR="18627" marT="18627" marB="18627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1800"/>
                        <a:t>53.1</a:t>
                      </a:r>
                    </a:p>
                  </a:txBody>
                  <a:tcPr marL="18627" marR="18627" marT="18627" marB="18627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1800" dirty="0"/>
                        <a:t>56.4</a:t>
                      </a:r>
                    </a:p>
                  </a:txBody>
                  <a:tcPr marL="18627" marR="18627" marT="18627" marB="18627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1800"/>
                        <a:t>62.8</a:t>
                      </a:r>
                    </a:p>
                  </a:txBody>
                  <a:tcPr marL="18627" marR="18627" marT="18627" marB="18627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1800"/>
                        <a:t>59.2</a:t>
                      </a:r>
                    </a:p>
                  </a:txBody>
                  <a:tcPr marL="18627" marR="18627" marT="18627" marB="18627"/>
                </a:tc>
              </a:tr>
              <a:tr h="865430">
                <a:tc>
                  <a:txBody>
                    <a:bodyPr/>
                    <a:lstStyle/>
                    <a:p>
                      <a:pPr algn="l"/>
                      <a:r>
                        <a:rPr lang="es-MX" sz="1800"/>
                        <a:t>Porcentaje de casos comprobados de maltrato infantil presentados ante el Ministerio Público</a:t>
                      </a:r>
                    </a:p>
                  </a:txBody>
                  <a:tcPr marL="18627" marR="18627" marT="18627" marB="18627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1800"/>
                        <a:t>ND</a:t>
                      </a:r>
                    </a:p>
                  </a:txBody>
                  <a:tcPr marL="18627" marR="18627" marT="18627" marB="18627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1800"/>
                        <a:t>ND</a:t>
                      </a:r>
                    </a:p>
                  </a:txBody>
                  <a:tcPr marL="18627" marR="18627" marT="18627" marB="18627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1800"/>
                        <a:t>ND</a:t>
                      </a:r>
                    </a:p>
                  </a:txBody>
                  <a:tcPr marL="18627" marR="18627" marT="18627" marB="18627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1800"/>
                        <a:t>14.5</a:t>
                      </a:r>
                    </a:p>
                  </a:txBody>
                  <a:tcPr marL="18627" marR="18627" marT="18627" marB="18627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1800" dirty="0"/>
                        <a:t>14.0</a:t>
                      </a:r>
                    </a:p>
                  </a:txBody>
                  <a:tcPr marL="18627" marR="18627" marT="18627" marB="18627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1800"/>
                        <a:t>19.4</a:t>
                      </a:r>
                    </a:p>
                  </a:txBody>
                  <a:tcPr marL="18627" marR="18627" marT="18627" marB="18627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1800"/>
                        <a:t>21.0</a:t>
                      </a:r>
                    </a:p>
                  </a:txBody>
                  <a:tcPr marL="18627" marR="18627" marT="18627" marB="18627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1800"/>
                        <a:t>24.2</a:t>
                      </a:r>
                    </a:p>
                  </a:txBody>
                  <a:tcPr marL="18627" marR="18627" marT="18627" marB="18627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1800"/>
                        <a:t>19.0</a:t>
                      </a:r>
                    </a:p>
                  </a:txBody>
                  <a:tcPr marL="18627" marR="18627" marT="18627" marB="18627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1800"/>
                        <a:t>17.1</a:t>
                      </a:r>
                    </a:p>
                  </a:txBody>
                  <a:tcPr marL="18627" marR="18627" marT="18627" marB="18627"/>
                </a:tc>
              </a:tr>
              <a:tr h="865430">
                <a:tc>
                  <a:txBody>
                    <a:bodyPr/>
                    <a:lstStyle/>
                    <a:p>
                      <a:pPr algn="l"/>
                      <a:r>
                        <a:rPr lang="es-MX" sz="1800" dirty="0"/>
                        <a:t>Índice de femineidad de menores atendidos por maltrato infantil (Niñas por cada 100 niños)</a:t>
                      </a:r>
                    </a:p>
                  </a:txBody>
                  <a:tcPr marL="18627" marR="18627" marT="18627" marB="18627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1800"/>
                        <a:t>ND</a:t>
                      </a:r>
                    </a:p>
                  </a:txBody>
                  <a:tcPr marL="18627" marR="18627" marT="18627" marB="18627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1800"/>
                        <a:t>ND</a:t>
                      </a:r>
                    </a:p>
                  </a:txBody>
                  <a:tcPr marL="18627" marR="18627" marT="18627" marB="18627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1800"/>
                        <a:t>ND</a:t>
                      </a:r>
                    </a:p>
                  </a:txBody>
                  <a:tcPr marL="18627" marR="18627" marT="18627" marB="18627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1800"/>
                        <a:t>94</a:t>
                      </a:r>
                    </a:p>
                  </a:txBody>
                  <a:tcPr marL="18627" marR="18627" marT="18627" marB="18627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1800" dirty="0"/>
                        <a:t>100</a:t>
                      </a:r>
                    </a:p>
                  </a:txBody>
                  <a:tcPr marL="18627" marR="18627" marT="18627" marB="18627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1800"/>
                        <a:t>101</a:t>
                      </a:r>
                    </a:p>
                  </a:txBody>
                  <a:tcPr marL="18627" marR="18627" marT="18627" marB="18627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1800"/>
                        <a:t>97</a:t>
                      </a:r>
                    </a:p>
                  </a:txBody>
                  <a:tcPr marL="18627" marR="18627" marT="18627" marB="18627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1800"/>
                        <a:t>97</a:t>
                      </a:r>
                    </a:p>
                  </a:txBody>
                  <a:tcPr marL="18627" marR="18627" marT="18627" marB="18627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1800"/>
                        <a:t>103</a:t>
                      </a:r>
                    </a:p>
                  </a:txBody>
                  <a:tcPr marL="18627" marR="18627" marT="18627" marB="18627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1800" dirty="0"/>
                        <a:t>103</a:t>
                      </a:r>
                    </a:p>
                  </a:txBody>
                  <a:tcPr marL="18627" marR="18627" marT="18627" marB="18627"/>
                </a:tc>
              </a:tr>
            </a:tbl>
          </a:graphicData>
        </a:graphic>
      </p:graphicFrame>
    </p:spTree>
  </p:cSld>
  <p:clrMapOvr>
    <a:masterClrMapping/>
  </p:clrMapOvr>
  <p:transition spd="slow" advTm="10000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Los niños y la guerra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dirty="0" smtClean="0"/>
              <a:t>En otras épocas, las principales víctimas de la guerra eran los soldados. Sin embargo, en la última década, se estima en 1.5 millones el número de niños y niñas muertos en conflictos armados. Otros 4 millones han quedado discapacitados, tullidos, ciegos o han sufrido lesiones cerebrales. </a:t>
            </a:r>
            <a:endParaRPr lang="es-MX" dirty="0" smtClean="0"/>
          </a:p>
          <a:p>
            <a:r>
              <a:rPr lang="es-MX" dirty="0" smtClean="0"/>
              <a:t>Al </a:t>
            </a:r>
            <a:r>
              <a:rPr lang="es-MX" dirty="0" smtClean="0"/>
              <a:t>menos 5 millones se han convertido en refugiados y 12 millones más se han visto desarraigados de sus comunidades. Un número mucho más grande ha sufrido un deterioro de su salud, nutrición y educación como resultado de la destrucción de las cosechas, infraestructuras, centros de salud y escuelas a causa de los conflictos.</a:t>
            </a:r>
          </a:p>
        </p:txBody>
      </p:sp>
    </p:spTree>
  </p:cSld>
  <p:clrMapOvr>
    <a:masterClrMapping/>
  </p:clrMapOvr>
  <p:transition spd="slow" advTm="20000">
    <p:push dir="d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Marcador de contenido" descr="Foto4.JPG"/>
          <p:cNvPicPr>
            <a:picLocks noGrp="1" noChangeAspect="1"/>
          </p:cNvPicPr>
          <p:nvPr>
            <p:ph sz="quarter" idx="13"/>
          </p:nvPr>
        </p:nvPicPr>
        <p:blipFill>
          <a:blip r:embed="rId3"/>
          <a:stretch>
            <a:fillRect/>
          </a:stretch>
        </p:blipFill>
        <p:spPr>
          <a:xfrm>
            <a:off x="1018074" y="1589088"/>
            <a:ext cx="3069251" cy="4572000"/>
          </a:xfrm>
          <a:prstGeom prst="rect">
            <a:avLst/>
          </a:prstGeom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softEdge rad="112500"/>
          </a:effectLst>
        </p:spPr>
      </p:pic>
      <p:pic>
        <p:nvPicPr>
          <p:cNvPr id="7" name="6 Marcador de contenido" descr="Foto5.JPG"/>
          <p:cNvPicPr>
            <a:picLocks noGrp="1" noChangeAspect="1"/>
          </p:cNvPicPr>
          <p:nvPr>
            <p:ph sz="quarter" idx="14"/>
          </p:nvPr>
        </p:nvPicPr>
        <p:blipFill>
          <a:blip r:embed="rId4"/>
          <a:stretch>
            <a:fillRect/>
          </a:stretch>
        </p:blipFill>
        <p:spPr>
          <a:xfrm>
            <a:off x="5209395" y="1589088"/>
            <a:ext cx="3157509" cy="4572000"/>
          </a:xfrm>
          <a:prstGeom prst="rect">
            <a:avLst/>
          </a:prstGeom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softEdge rad="112500"/>
          </a:effectLst>
        </p:spPr>
      </p:pic>
    </p:spTree>
  </p:cSld>
  <p:clrMapOvr>
    <a:masterClrMapping/>
  </p:clrMapOvr>
  <p:transition spd="slow" advTm="8000">
    <p:push dir="d"/>
    <p:sndAc>
      <p:stSnd>
        <p:snd r:embed="rId2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withEffect">
                                  <p:stCondLst>
                                    <p:cond delay="21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1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1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2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2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4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41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>
          <a:xfrm>
            <a:off x="3714744" y="2857496"/>
            <a:ext cx="7123113" cy="1673225"/>
          </a:xfrm>
        </p:spPr>
        <p:txBody>
          <a:bodyPr/>
          <a:lstStyle/>
          <a:p>
            <a:r>
              <a:rPr lang="es-MX" b="1" dirty="0" err="1" smtClean="0"/>
              <a:t>Geller</a:t>
            </a:r>
            <a:r>
              <a:rPr lang="es-MX" b="1" dirty="0" smtClean="0"/>
              <a:t> von </a:t>
            </a:r>
            <a:r>
              <a:rPr lang="es-MX" b="1" dirty="0" err="1" smtClean="0"/>
              <a:t>Keysersberg</a:t>
            </a: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371600" y="1724020"/>
            <a:ext cx="7620000" cy="990600"/>
          </a:xfrm>
        </p:spPr>
        <p:txBody>
          <a:bodyPr>
            <a:noAutofit/>
          </a:bodyPr>
          <a:lstStyle/>
          <a:p>
            <a:r>
              <a:rPr lang="es-MX" sz="2400" dirty="0" smtClean="0"/>
              <a:t>La paz hace riqueza, la riqueza soberbia, la soberbia trae la guerra, la guerra la miseria, la miseria la humildad, y la humildad hace de nuevo la paz.</a:t>
            </a:r>
            <a:br>
              <a:rPr lang="es-MX" sz="2400" dirty="0" smtClean="0"/>
            </a:br>
            <a:endParaRPr lang="es-MX" sz="2400" dirty="0"/>
          </a:p>
        </p:txBody>
      </p:sp>
    </p:spTree>
  </p:cSld>
  <p:clrMapOvr>
    <a:masterClrMapping/>
  </p:clrMapOvr>
  <p:transition spd="slow" advTm="8000">
    <p:push dir="d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Marcador de contenido" descr="Foto1.JPG"/>
          <p:cNvPicPr>
            <a:picLocks noGrp="1" noChangeAspect="1"/>
          </p:cNvPicPr>
          <p:nvPr>
            <p:ph sz="quarter" idx="13"/>
          </p:nvPr>
        </p:nvPicPr>
        <p:blipFill>
          <a:blip r:embed="rId3"/>
          <a:stretch>
            <a:fillRect/>
          </a:stretch>
        </p:blipFill>
        <p:spPr>
          <a:xfrm>
            <a:off x="-42107" y="214313"/>
            <a:ext cx="9257577" cy="6429397"/>
          </a:xfrm>
          <a:prstGeom prst="rect">
            <a:avLst/>
          </a:prstGeom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softEdge rad="112500"/>
          </a:effectLst>
        </p:spPr>
      </p:pic>
      <p:pic>
        <p:nvPicPr>
          <p:cNvPr id="6" name="5 Marcador de contenido" descr="Foto2.JPG"/>
          <p:cNvPicPr>
            <a:picLocks noGrp="1" noChangeAspect="1"/>
          </p:cNvPicPr>
          <p:nvPr>
            <p:ph sz="quarter" idx="14"/>
          </p:nvPr>
        </p:nvPicPr>
        <p:blipFill>
          <a:blip r:embed="rId4"/>
          <a:stretch>
            <a:fillRect/>
          </a:stretch>
        </p:blipFill>
        <p:spPr>
          <a:xfrm>
            <a:off x="-32" y="0"/>
            <a:ext cx="9144000" cy="6857999"/>
          </a:xfrm>
          <a:prstGeom prst="rect">
            <a:avLst/>
          </a:prstGeom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softEdge rad="112500"/>
          </a:effectLst>
        </p:spPr>
      </p:pic>
      <p:sp>
        <p:nvSpPr>
          <p:cNvPr id="7" name="6 CuadroTexto"/>
          <p:cNvSpPr txBox="1"/>
          <p:nvPr/>
        </p:nvSpPr>
        <p:spPr>
          <a:xfrm>
            <a:off x="2571736" y="2928934"/>
            <a:ext cx="41434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6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TODOS</a:t>
            </a:r>
            <a:endParaRPr lang="es-ES" sz="9600" dirty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8" name="7 Imagen" descr="Foto8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50917" y="3225886"/>
            <a:ext cx="5194421" cy="3632114"/>
          </a:xfrm>
          <a:prstGeom prst="rect">
            <a:avLst/>
          </a:prstGeom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softEdge rad="112500"/>
          </a:effectLst>
        </p:spPr>
      </p:pic>
      <p:sp>
        <p:nvSpPr>
          <p:cNvPr id="10" name="9 CuadroTexto"/>
          <p:cNvSpPr txBox="1"/>
          <p:nvPr/>
        </p:nvSpPr>
        <p:spPr>
          <a:xfrm>
            <a:off x="3214678" y="2643182"/>
            <a:ext cx="41434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6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POR LA</a:t>
            </a:r>
            <a:endParaRPr lang="es-ES" sz="9600" dirty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12" name="11 Imagen" descr="Foto3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24116" y="0"/>
            <a:ext cx="4533900" cy="6858024"/>
          </a:xfrm>
          <a:prstGeom prst="rect">
            <a:avLst/>
          </a:prstGeom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softEdge rad="112500"/>
          </a:effectLst>
        </p:spPr>
      </p:pic>
      <p:sp>
        <p:nvSpPr>
          <p:cNvPr id="15" name="14 CuadroTexto"/>
          <p:cNvSpPr txBox="1"/>
          <p:nvPr/>
        </p:nvSpPr>
        <p:spPr>
          <a:xfrm>
            <a:off x="3428992" y="2500306"/>
            <a:ext cx="414340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PAZ</a:t>
            </a:r>
            <a:endParaRPr lang="es-ES" sz="1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 spd="slow" advTm="10000">
    <p:push dir="d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Moneda">
      <a:dk1>
        <a:sysClr val="windowText" lastClr="000000"/>
      </a:dk1>
      <a:lt1>
        <a:sysClr val="window" lastClr="FFFFFF"/>
      </a:lt1>
      <a:dk2>
        <a:srgbClr val="4A606E"/>
      </a:dk2>
      <a:lt2>
        <a:srgbClr val="D1E1E3"/>
      </a:lt2>
      <a:accent1>
        <a:srgbClr val="79B5B0"/>
      </a:accent1>
      <a:accent2>
        <a:srgbClr val="B4BC4C"/>
      </a:accent2>
      <a:accent3>
        <a:srgbClr val="B77851"/>
      </a:accent3>
      <a:accent4>
        <a:srgbClr val="776A5B"/>
      </a:accent4>
      <a:accent5>
        <a:srgbClr val="B6AD76"/>
      </a:accent5>
      <a:accent6>
        <a:srgbClr val="95AEB1"/>
      </a:accent6>
      <a:hlink>
        <a:srgbClr val="3ECCED"/>
      </a:hlink>
      <a:folHlink>
        <a:srgbClr val="2C6C93"/>
      </a:folHlink>
    </a:clrScheme>
    <a:fontScheme name="Median">
      <a:majorFont>
        <a:latin typeface="Tw Cen MT"/>
        <a:ea typeface=""/>
        <a:cs typeface=""/>
        <a:font script="Grek" typeface="Arial"/>
        <a:font script="Cyrl" typeface="Arial"/>
        <a:font script="Jpan" typeface="HGPｺﾞｼｯｸE"/>
        <a:font script="Hang" typeface="HY얕은샘물m"/>
        <a:font script="Hans" typeface="仿宋_GB2312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Arial"/>
        <a:font script="Cyrl" typeface="Arial"/>
        <a:font script="Jpan" typeface="HGPｺﾞｼｯｸE"/>
        <a:font script="Hang" typeface="HY얕은샘물m"/>
        <a:font script="Hans" typeface="仿宋_GB2312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381</TotalTime>
  <Words>292</Words>
  <Application>Microsoft Office PowerPoint</Application>
  <PresentationFormat>Presentación en pantalla (4:3)</PresentationFormat>
  <Paragraphs>61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Intermedio</vt:lpstr>
      <vt:lpstr>JÓVENES POR LA PAZ</vt:lpstr>
      <vt:lpstr>Por el futuro de todos</vt:lpstr>
      <vt:lpstr>Estadísticas</vt:lpstr>
      <vt:lpstr>En México…</vt:lpstr>
      <vt:lpstr>Los niños y la guerra</vt:lpstr>
      <vt:lpstr>Diapositiva 6</vt:lpstr>
      <vt:lpstr>La paz hace riqueza, la riqueza soberbia, la soberbia trae la guerra, la guerra la miseria, la miseria la humildad, y la humildad hace de nuevo la paz. </vt:lpstr>
      <vt:lpstr>Diapositiva 8</vt:lpstr>
    </vt:vector>
  </TitlesOfParts>
  <Company>Grupo Educare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JOVENES POR LA PAZ</dc:title>
  <dc:creator>Alberto Cruz</dc:creator>
  <cp:lastModifiedBy>Master</cp:lastModifiedBy>
  <cp:revision>29</cp:revision>
  <dcterms:created xsi:type="dcterms:W3CDTF">2006-11-27T14:47:24Z</dcterms:created>
  <dcterms:modified xsi:type="dcterms:W3CDTF">2007-04-15T17:20:09Z</dcterms:modified>
</cp:coreProperties>
</file>