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CC00"/>
    <a:srgbClr val="FFFF66"/>
    <a:srgbClr val="FF0000"/>
    <a:srgbClr val="FFCC66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78" autoAdjust="0"/>
    <p:restoredTop sz="91005" autoAdjust="0"/>
  </p:normalViewPr>
  <p:slideViewPr>
    <p:cSldViewPr>
      <p:cViewPr varScale="1">
        <p:scale>
          <a:sx n="69" d="100"/>
          <a:sy n="69" d="100"/>
        </p:scale>
        <p:origin x="-96" y="-6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3AC13C-3F59-4978-867F-E0D40840918D}" type="datetimeFigureOut">
              <a:rPr lang="es-MX" smtClean="0"/>
              <a:t>19/03/2011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57AC72-068C-4BFA-BEC7-497D222C872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3101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2600" dirty="0" smtClean="0">
                <a:cs typeface="Times New Roman" pitchFamily="18" charset="0"/>
              </a:rPr>
              <a:t>Muchos de sus poemas se recogieron en la obra “Poesías de Don José de </a:t>
            </a:r>
            <a:r>
              <a:rPr lang="es-MX" sz="2600" dirty="0" err="1" smtClean="0">
                <a:cs typeface="Times New Roman" pitchFamily="18" charset="0"/>
              </a:rPr>
              <a:t>Esponceda</a:t>
            </a:r>
            <a:r>
              <a:rPr lang="es-MX" sz="2600" dirty="0" smtClean="0">
                <a:cs typeface="Times New Roman" pitchFamily="18" charset="0"/>
              </a:rPr>
              <a:t>” en 1840. Cuyos temas son :</a:t>
            </a:r>
            <a:r>
              <a:rPr lang="es-MX" sz="2600" b="1" dirty="0" smtClean="0">
                <a:cs typeface="Times New Roman" pitchFamily="18" charset="0"/>
              </a:rPr>
              <a:t> políticos, amorosos, y destino humano</a:t>
            </a:r>
            <a:r>
              <a:rPr lang="es-MX" sz="2600" dirty="0" smtClean="0">
                <a:cs typeface="Times New Roman" pitchFamily="18" charset="0"/>
              </a:rPr>
              <a:t>.</a:t>
            </a:r>
            <a:r>
              <a:rPr lang="es-ES" sz="2600" dirty="0" smtClean="0">
                <a:cs typeface="Times New Roman" pitchFamily="18" charset="0"/>
              </a:rPr>
              <a:t> </a:t>
            </a:r>
            <a:r>
              <a:rPr lang="es-MX" sz="2600" dirty="0" smtClean="0">
                <a:cs typeface="Times New Roman" pitchFamily="18" charset="0"/>
              </a:rPr>
              <a:t> </a:t>
            </a:r>
            <a:endParaRPr lang="es-ES" sz="2600" dirty="0" smtClean="0">
              <a:cs typeface="Times New Roman" pitchFamily="18" charset="0"/>
            </a:endParaRPr>
          </a:p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7AC72-068C-4BFA-BEC7-497D222C8725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4348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86" name="Group 2"/>
          <p:cNvGrpSpPr>
            <a:grpSpLocks/>
          </p:cNvGrpSpPr>
          <p:nvPr/>
        </p:nvGrpSpPr>
        <p:grpSpPr bwMode="auto">
          <a:xfrm>
            <a:off x="0" y="0"/>
            <a:ext cx="9144000" cy="6918325"/>
            <a:chOff x="0" y="0"/>
            <a:chExt cx="5760" cy="4358"/>
          </a:xfrm>
        </p:grpSpPr>
        <p:sp>
          <p:nvSpPr>
            <p:cNvPr id="41987" name="Rectangle 3"/>
            <p:cNvSpPr>
              <a:spLocks noChangeArrowheads="1"/>
            </p:cNvSpPr>
            <p:nvPr/>
          </p:nvSpPr>
          <p:spPr bwMode="invGray">
            <a:xfrm>
              <a:off x="5533" y="280"/>
              <a:ext cx="227" cy="198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 dirty="0"/>
            </a:p>
          </p:txBody>
        </p:sp>
        <p:sp>
          <p:nvSpPr>
            <p:cNvPr id="41988" name="Freeform 4"/>
            <p:cNvSpPr>
              <a:spLocks/>
            </p:cNvSpPr>
            <p:nvPr/>
          </p:nvSpPr>
          <p:spPr bwMode="invGray">
            <a:xfrm>
              <a:off x="0" y="0"/>
              <a:ext cx="5760" cy="13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720"/>
                </a:cxn>
                <a:cxn ang="0">
                  <a:pos x="3600" y="624"/>
                </a:cxn>
                <a:cxn ang="0">
                  <a:pos x="0" y="1000"/>
                </a:cxn>
                <a:cxn ang="0">
                  <a:pos x="0" y="0"/>
                </a:cxn>
              </a:cxnLst>
              <a:rect l="0" t="0" r="r" b="b"/>
              <a:pathLst>
                <a:path w="5760" h="1104">
                  <a:moveTo>
                    <a:pt x="0" y="0"/>
                  </a:moveTo>
                  <a:lnTo>
                    <a:pt x="5760" y="0"/>
                  </a:lnTo>
                  <a:lnTo>
                    <a:pt x="5760" y="720"/>
                  </a:lnTo>
                  <a:cubicBezTo>
                    <a:pt x="5400" y="824"/>
                    <a:pt x="4560" y="577"/>
                    <a:pt x="3600" y="624"/>
                  </a:cubicBezTo>
                  <a:cubicBezTo>
                    <a:pt x="2640" y="671"/>
                    <a:pt x="600" y="1104"/>
                    <a:pt x="0" y="1000"/>
                  </a:cubicBez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ES" dirty="0"/>
            </a:p>
          </p:txBody>
        </p:sp>
        <p:sp>
          <p:nvSpPr>
            <p:cNvPr id="41989" name="Freeform 5"/>
            <p:cNvSpPr>
              <a:spLocks/>
            </p:cNvSpPr>
            <p:nvPr/>
          </p:nvSpPr>
          <p:spPr bwMode="invGray">
            <a:xfrm>
              <a:off x="0" y="733"/>
              <a:ext cx="5760" cy="3587"/>
            </a:xfrm>
            <a:custGeom>
              <a:avLst/>
              <a:gdLst/>
              <a:ahLst/>
              <a:cxnLst>
                <a:cxn ang="0">
                  <a:pos x="0" y="582"/>
                </a:cxn>
                <a:cxn ang="0">
                  <a:pos x="2640" y="267"/>
                </a:cxn>
                <a:cxn ang="0">
                  <a:pos x="3373" y="160"/>
                </a:cxn>
                <a:cxn ang="0">
                  <a:pos x="5760" y="358"/>
                </a:cxn>
                <a:cxn ang="0">
                  <a:pos x="5760" y="3587"/>
                </a:cxn>
                <a:cxn ang="0">
                  <a:pos x="0" y="3587"/>
                </a:cxn>
                <a:cxn ang="0">
                  <a:pos x="0" y="582"/>
                </a:cxn>
              </a:cxnLst>
              <a:rect l="0" t="0" r="r" b="b"/>
              <a:pathLst>
                <a:path w="5760" h="3587">
                  <a:moveTo>
                    <a:pt x="0" y="582"/>
                  </a:moveTo>
                  <a:cubicBezTo>
                    <a:pt x="1027" y="680"/>
                    <a:pt x="1960" y="387"/>
                    <a:pt x="2640" y="267"/>
                  </a:cubicBezTo>
                  <a:cubicBezTo>
                    <a:pt x="2640" y="267"/>
                    <a:pt x="3268" y="180"/>
                    <a:pt x="3373" y="160"/>
                  </a:cubicBezTo>
                  <a:cubicBezTo>
                    <a:pt x="4120" y="0"/>
                    <a:pt x="5280" y="358"/>
                    <a:pt x="5760" y="358"/>
                  </a:cubicBezTo>
                  <a:lnTo>
                    <a:pt x="5760" y="3587"/>
                  </a:lnTo>
                  <a:lnTo>
                    <a:pt x="0" y="3587"/>
                  </a:lnTo>
                  <a:cubicBezTo>
                    <a:pt x="0" y="3587"/>
                    <a:pt x="0" y="582"/>
                    <a:pt x="0" y="582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s-ES" dirty="0"/>
            </a:p>
          </p:txBody>
        </p:sp>
        <p:sp>
          <p:nvSpPr>
            <p:cNvPr id="41990" name="Freeform 6"/>
            <p:cNvSpPr>
              <a:spLocks/>
            </p:cNvSpPr>
            <p:nvPr/>
          </p:nvSpPr>
          <p:spPr bwMode="invGray">
            <a:xfrm>
              <a:off x="0" y="184"/>
              <a:ext cx="5760" cy="538"/>
            </a:xfrm>
            <a:custGeom>
              <a:avLst/>
              <a:gdLst/>
              <a:ahLst/>
              <a:cxnLst>
                <a:cxn ang="0">
                  <a:pos x="0" y="163"/>
                </a:cxn>
                <a:cxn ang="0">
                  <a:pos x="0" y="403"/>
                </a:cxn>
                <a:cxn ang="0">
                  <a:pos x="1773" y="443"/>
                </a:cxn>
                <a:cxn ang="0">
                  <a:pos x="4573" y="176"/>
                </a:cxn>
                <a:cxn ang="0">
                  <a:pos x="5760" y="536"/>
                </a:cxn>
                <a:cxn ang="0">
                  <a:pos x="5760" y="163"/>
                </a:cxn>
                <a:cxn ang="0">
                  <a:pos x="4560" y="29"/>
                </a:cxn>
                <a:cxn ang="0">
                  <a:pos x="1987" y="336"/>
                </a:cxn>
                <a:cxn ang="0">
                  <a:pos x="0" y="163"/>
                </a:cxn>
              </a:cxnLst>
              <a:rect l="0" t="0" r="r" b="b"/>
              <a:pathLst>
                <a:path w="5760" h="538">
                  <a:moveTo>
                    <a:pt x="0" y="163"/>
                  </a:moveTo>
                  <a:lnTo>
                    <a:pt x="0" y="403"/>
                  </a:lnTo>
                  <a:cubicBezTo>
                    <a:pt x="295" y="450"/>
                    <a:pt x="1011" y="481"/>
                    <a:pt x="1773" y="443"/>
                  </a:cubicBezTo>
                  <a:cubicBezTo>
                    <a:pt x="2535" y="405"/>
                    <a:pt x="3909" y="161"/>
                    <a:pt x="4573" y="176"/>
                  </a:cubicBezTo>
                  <a:cubicBezTo>
                    <a:pt x="5237" y="191"/>
                    <a:pt x="5562" y="538"/>
                    <a:pt x="5760" y="536"/>
                  </a:cubicBezTo>
                  <a:lnTo>
                    <a:pt x="5760" y="163"/>
                  </a:lnTo>
                  <a:cubicBezTo>
                    <a:pt x="5560" y="79"/>
                    <a:pt x="5189" y="0"/>
                    <a:pt x="4560" y="29"/>
                  </a:cubicBezTo>
                  <a:cubicBezTo>
                    <a:pt x="3931" y="58"/>
                    <a:pt x="2747" y="314"/>
                    <a:pt x="1987" y="336"/>
                  </a:cubicBezTo>
                  <a:cubicBezTo>
                    <a:pt x="1227" y="358"/>
                    <a:pt x="414" y="199"/>
                    <a:pt x="0" y="1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ES" dirty="0"/>
            </a:p>
          </p:txBody>
        </p:sp>
        <p:sp>
          <p:nvSpPr>
            <p:cNvPr id="41991" name="Freeform 7"/>
            <p:cNvSpPr>
              <a:spLocks/>
            </p:cNvSpPr>
            <p:nvPr/>
          </p:nvSpPr>
          <p:spPr bwMode="hidden">
            <a:xfrm>
              <a:off x="0" y="1515"/>
              <a:ext cx="5760" cy="674"/>
            </a:xfrm>
            <a:custGeom>
              <a:avLst/>
              <a:gdLst/>
              <a:ahLst/>
              <a:cxnLst>
                <a:cxn ang="0">
                  <a:pos x="0" y="246"/>
                </a:cxn>
                <a:cxn ang="0">
                  <a:pos x="0" y="406"/>
                </a:cxn>
                <a:cxn ang="0">
                  <a:pos x="1280" y="645"/>
                </a:cxn>
                <a:cxn ang="0">
                  <a:pos x="1627" y="580"/>
                </a:cxn>
                <a:cxn ang="0">
                  <a:pos x="4493" y="113"/>
                </a:cxn>
                <a:cxn ang="0">
                  <a:pos x="5760" y="606"/>
                </a:cxn>
                <a:cxn ang="0">
                  <a:pos x="5760" y="233"/>
                </a:cxn>
                <a:cxn ang="0">
                  <a:pos x="4040" y="33"/>
                </a:cxn>
                <a:cxn ang="0">
                  <a:pos x="1093" y="433"/>
                </a:cxn>
                <a:cxn ang="0">
                  <a:pos x="0" y="246"/>
                </a:cxn>
              </a:cxnLst>
              <a:rect l="0" t="0" r="r" b="b"/>
              <a:pathLst>
                <a:path w="5760" h="674">
                  <a:moveTo>
                    <a:pt x="0" y="246"/>
                  </a:moveTo>
                  <a:lnTo>
                    <a:pt x="0" y="406"/>
                  </a:lnTo>
                  <a:cubicBezTo>
                    <a:pt x="213" y="463"/>
                    <a:pt x="1009" y="616"/>
                    <a:pt x="1280" y="645"/>
                  </a:cubicBezTo>
                  <a:cubicBezTo>
                    <a:pt x="1551" y="674"/>
                    <a:pt x="1092" y="669"/>
                    <a:pt x="1627" y="580"/>
                  </a:cubicBezTo>
                  <a:cubicBezTo>
                    <a:pt x="2162" y="491"/>
                    <a:pt x="3804" y="109"/>
                    <a:pt x="4493" y="113"/>
                  </a:cubicBezTo>
                  <a:cubicBezTo>
                    <a:pt x="5182" y="117"/>
                    <a:pt x="5549" y="586"/>
                    <a:pt x="5760" y="606"/>
                  </a:cubicBezTo>
                  <a:lnTo>
                    <a:pt x="5760" y="233"/>
                  </a:lnTo>
                  <a:cubicBezTo>
                    <a:pt x="5471" y="158"/>
                    <a:pt x="4818" y="0"/>
                    <a:pt x="4040" y="33"/>
                  </a:cubicBezTo>
                  <a:cubicBezTo>
                    <a:pt x="3262" y="66"/>
                    <a:pt x="1766" y="398"/>
                    <a:pt x="1093" y="433"/>
                  </a:cubicBezTo>
                  <a:cubicBezTo>
                    <a:pt x="420" y="468"/>
                    <a:pt x="228" y="285"/>
                    <a:pt x="0" y="24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s-ES" dirty="0"/>
            </a:p>
          </p:txBody>
        </p:sp>
        <p:sp>
          <p:nvSpPr>
            <p:cNvPr id="41992" name="Freeform 8"/>
            <p:cNvSpPr>
              <a:spLocks/>
            </p:cNvSpPr>
            <p:nvPr/>
          </p:nvSpPr>
          <p:spPr bwMode="white">
            <a:xfrm>
              <a:off x="1560" y="959"/>
              <a:ext cx="4200" cy="3361"/>
            </a:xfrm>
            <a:custGeom>
              <a:avLst/>
              <a:gdLst/>
              <a:ahLst/>
              <a:cxnLst>
                <a:cxn ang="0">
                  <a:pos x="0" y="3361"/>
                </a:cxn>
                <a:cxn ang="0">
                  <a:pos x="1054" y="295"/>
                </a:cxn>
                <a:cxn ang="0">
                  <a:pos x="4200" y="1588"/>
                </a:cxn>
                <a:cxn ang="0">
                  <a:pos x="4200" y="2028"/>
                </a:cxn>
                <a:cxn ang="0">
                  <a:pos x="1200" y="442"/>
                </a:cxn>
                <a:cxn ang="0">
                  <a:pos x="347" y="3361"/>
                </a:cxn>
                <a:cxn ang="0">
                  <a:pos x="0" y="3361"/>
                </a:cxn>
              </a:cxnLst>
              <a:rect l="0" t="0" r="r" b="b"/>
              <a:pathLst>
                <a:path w="4200" h="3361">
                  <a:moveTo>
                    <a:pt x="0" y="3361"/>
                  </a:moveTo>
                  <a:cubicBezTo>
                    <a:pt x="118" y="2850"/>
                    <a:pt x="354" y="590"/>
                    <a:pt x="1054" y="295"/>
                  </a:cubicBezTo>
                  <a:cubicBezTo>
                    <a:pt x="1754" y="0"/>
                    <a:pt x="3676" y="1299"/>
                    <a:pt x="4200" y="1588"/>
                  </a:cubicBezTo>
                  <a:lnTo>
                    <a:pt x="4200" y="2028"/>
                  </a:lnTo>
                  <a:cubicBezTo>
                    <a:pt x="3700" y="1837"/>
                    <a:pt x="1842" y="220"/>
                    <a:pt x="1200" y="442"/>
                  </a:cubicBezTo>
                  <a:cubicBezTo>
                    <a:pt x="558" y="664"/>
                    <a:pt x="547" y="2875"/>
                    <a:pt x="347" y="3361"/>
                  </a:cubicBezTo>
                  <a:lnTo>
                    <a:pt x="0" y="336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ES" dirty="0"/>
            </a:p>
          </p:txBody>
        </p:sp>
        <p:sp>
          <p:nvSpPr>
            <p:cNvPr id="41993" name="Freeform 9"/>
            <p:cNvSpPr>
              <a:spLocks/>
            </p:cNvSpPr>
            <p:nvPr/>
          </p:nvSpPr>
          <p:spPr bwMode="invGray">
            <a:xfrm>
              <a:off x="0" y="2169"/>
              <a:ext cx="5760" cy="1925"/>
            </a:xfrm>
            <a:custGeom>
              <a:avLst/>
              <a:gdLst/>
              <a:ahLst/>
              <a:cxnLst>
                <a:cxn ang="0">
                  <a:pos x="0" y="804"/>
                </a:cxn>
                <a:cxn ang="0">
                  <a:pos x="0" y="991"/>
                </a:cxn>
                <a:cxn ang="0">
                  <a:pos x="1547" y="1818"/>
                </a:cxn>
                <a:cxn ang="0">
                  <a:pos x="3253" y="351"/>
                </a:cxn>
                <a:cxn ang="0">
                  <a:pos x="5760" y="1537"/>
                </a:cxn>
                <a:cxn ang="0">
                  <a:pos x="5760" y="1151"/>
                </a:cxn>
                <a:cxn ang="0">
                  <a:pos x="3240" y="84"/>
                </a:cxn>
                <a:cxn ang="0">
                  <a:pos x="1573" y="1671"/>
                </a:cxn>
                <a:cxn ang="0">
                  <a:pos x="0" y="804"/>
                </a:cxn>
              </a:cxnLst>
              <a:rect l="0" t="0" r="r" b="b"/>
              <a:pathLst>
                <a:path w="5760" h="1925">
                  <a:moveTo>
                    <a:pt x="0" y="804"/>
                  </a:moveTo>
                  <a:lnTo>
                    <a:pt x="0" y="991"/>
                  </a:lnTo>
                  <a:cubicBezTo>
                    <a:pt x="258" y="1160"/>
                    <a:pt x="1005" y="1925"/>
                    <a:pt x="1547" y="1818"/>
                  </a:cubicBezTo>
                  <a:cubicBezTo>
                    <a:pt x="2089" y="1711"/>
                    <a:pt x="2551" y="398"/>
                    <a:pt x="3253" y="351"/>
                  </a:cubicBezTo>
                  <a:cubicBezTo>
                    <a:pt x="3955" y="304"/>
                    <a:pt x="5342" y="1404"/>
                    <a:pt x="5760" y="1537"/>
                  </a:cubicBezTo>
                  <a:lnTo>
                    <a:pt x="5760" y="1151"/>
                  </a:lnTo>
                  <a:cubicBezTo>
                    <a:pt x="5405" y="1124"/>
                    <a:pt x="3982" y="0"/>
                    <a:pt x="3240" y="84"/>
                  </a:cubicBezTo>
                  <a:cubicBezTo>
                    <a:pt x="2542" y="171"/>
                    <a:pt x="2113" y="1551"/>
                    <a:pt x="1573" y="1671"/>
                  </a:cubicBezTo>
                  <a:cubicBezTo>
                    <a:pt x="1033" y="1791"/>
                    <a:pt x="262" y="826"/>
                    <a:pt x="0" y="8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s-ES" dirty="0"/>
            </a:p>
          </p:txBody>
        </p:sp>
        <p:sp>
          <p:nvSpPr>
            <p:cNvPr id="41994" name="Freeform 10"/>
            <p:cNvSpPr>
              <a:spLocks/>
            </p:cNvSpPr>
            <p:nvPr/>
          </p:nvSpPr>
          <p:spPr bwMode="white">
            <a:xfrm>
              <a:off x="0" y="2238"/>
              <a:ext cx="3929" cy="2120"/>
            </a:xfrm>
            <a:custGeom>
              <a:avLst/>
              <a:gdLst/>
              <a:ahLst/>
              <a:cxnLst>
                <a:cxn ang="0">
                  <a:pos x="0" y="415"/>
                </a:cxn>
                <a:cxn ang="0">
                  <a:pos x="0" y="508"/>
                </a:cxn>
                <a:cxn ang="0">
                  <a:pos x="1933" y="229"/>
                </a:cxn>
                <a:cxn ang="0">
                  <a:pos x="3920" y="1055"/>
                </a:cxn>
                <a:cxn ang="0">
                  <a:pos x="3587" y="2082"/>
                </a:cxn>
                <a:cxn ang="0">
                  <a:pos x="3947" y="829"/>
                </a:cxn>
                <a:cxn ang="0">
                  <a:pos x="2253" y="69"/>
                </a:cxn>
                <a:cxn ang="0">
                  <a:pos x="0" y="415"/>
                </a:cxn>
              </a:cxnLst>
              <a:rect l="0" t="0" r="r" b="b"/>
              <a:pathLst>
                <a:path w="4196" h="2120">
                  <a:moveTo>
                    <a:pt x="0" y="415"/>
                  </a:moveTo>
                  <a:lnTo>
                    <a:pt x="0" y="508"/>
                  </a:lnTo>
                  <a:cubicBezTo>
                    <a:pt x="160" y="577"/>
                    <a:pt x="1280" y="138"/>
                    <a:pt x="1933" y="229"/>
                  </a:cubicBezTo>
                  <a:cubicBezTo>
                    <a:pt x="2586" y="320"/>
                    <a:pt x="3644" y="746"/>
                    <a:pt x="3920" y="1055"/>
                  </a:cubicBezTo>
                  <a:cubicBezTo>
                    <a:pt x="4196" y="1364"/>
                    <a:pt x="3583" y="2120"/>
                    <a:pt x="3587" y="2082"/>
                  </a:cubicBezTo>
                  <a:lnTo>
                    <a:pt x="3947" y="829"/>
                  </a:lnTo>
                  <a:cubicBezTo>
                    <a:pt x="3725" y="494"/>
                    <a:pt x="2911" y="138"/>
                    <a:pt x="2253" y="69"/>
                  </a:cubicBezTo>
                  <a:cubicBezTo>
                    <a:pt x="1595" y="0"/>
                    <a:pt x="469" y="343"/>
                    <a:pt x="0" y="4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s-ES" dirty="0"/>
            </a:p>
          </p:txBody>
        </p:sp>
      </p:grpSp>
      <p:sp>
        <p:nvSpPr>
          <p:cNvPr id="4199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4199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1997" name="Rectangle 1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endParaRPr lang="es-ES" dirty="0"/>
          </a:p>
        </p:txBody>
      </p:sp>
      <p:sp>
        <p:nvSpPr>
          <p:cNvPr id="41998" name="Rectangle 1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endParaRPr lang="es-ES" dirty="0"/>
          </a:p>
        </p:txBody>
      </p:sp>
      <p:sp>
        <p:nvSpPr>
          <p:cNvPr id="41999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spcBef>
                <a:spcPct val="0"/>
              </a:spcBef>
              <a:defRPr/>
            </a:lvl1pPr>
          </a:lstStyle>
          <a:p>
            <a:fld id="{3654FEDB-C3E0-4964-B3CD-E2BE6D1953CA}" type="slidenum">
              <a:rPr lang="es-ES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968EEF-F833-4E6C-880E-270218050488}" type="slidenum">
              <a:rPr lang="es-ES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C5C272-6CDD-475E-B284-353867B96965}" type="slidenum">
              <a:rPr lang="es-ES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ítulo y texto e imágenes prediseña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imágenes prediseñadas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0813497-90B5-4691-912E-93A9D0EEEE29}" type="slidenum">
              <a:rPr lang="es-ES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268CEB-46FF-47E1-A5C7-5EA0AFB0F57A}" type="slidenum">
              <a:rPr lang="es-ES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98CF83-F050-4EC6-8A04-0B6B8F679117}" type="slidenum">
              <a:rPr lang="es-ES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F8CE1C-953E-4F08-9BED-2D2F852C25CC}" type="slidenum">
              <a:rPr lang="es-ES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0EEA6A-F4DD-42A2-A767-4DA3CCC7EA63}" type="slidenum">
              <a:rPr lang="es-ES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80DD75-AB93-43B6-A4DB-56D1FD7A7CF3}" type="slidenum">
              <a:rPr lang="es-ES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99CCC7-16B3-41D8-B099-12B9AFCCDF9F}" type="slidenum">
              <a:rPr lang="es-ES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E23FDD-8AEF-4549-904D-E227A39C6415}" type="slidenum">
              <a:rPr lang="es-ES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F7B08A-8AB3-4FB6-946F-666DBC8E7C81}" type="slidenum">
              <a:rPr lang="es-ES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2" name="Group 2"/>
          <p:cNvGrpSpPr>
            <a:grpSpLocks/>
          </p:cNvGrpSpPr>
          <p:nvPr/>
        </p:nvGrpSpPr>
        <p:grpSpPr bwMode="auto">
          <a:xfrm>
            <a:off x="0" y="0"/>
            <a:ext cx="9144000" cy="6918325"/>
            <a:chOff x="0" y="0"/>
            <a:chExt cx="5760" cy="4358"/>
          </a:xfrm>
        </p:grpSpPr>
        <p:sp>
          <p:nvSpPr>
            <p:cNvPr id="40963" name="Rectangle 3"/>
            <p:cNvSpPr>
              <a:spLocks noChangeArrowheads="1"/>
            </p:cNvSpPr>
            <p:nvPr/>
          </p:nvSpPr>
          <p:spPr bwMode="invGray">
            <a:xfrm>
              <a:off x="5533" y="280"/>
              <a:ext cx="227" cy="198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 dirty="0"/>
            </a:p>
          </p:txBody>
        </p:sp>
        <p:sp>
          <p:nvSpPr>
            <p:cNvPr id="40964" name="Freeform 4"/>
            <p:cNvSpPr>
              <a:spLocks/>
            </p:cNvSpPr>
            <p:nvPr/>
          </p:nvSpPr>
          <p:spPr bwMode="invGray">
            <a:xfrm>
              <a:off x="0" y="0"/>
              <a:ext cx="5760" cy="13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720"/>
                </a:cxn>
                <a:cxn ang="0">
                  <a:pos x="3600" y="624"/>
                </a:cxn>
                <a:cxn ang="0">
                  <a:pos x="0" y="1000"/>
                </a:cxn>
                <a:cxn ang="0">
                  <a:pos x="0" y="0"/>
                </a:cxn>
              </a:cxnLst>
              <a:rect l="0" t="0" r="r" b="b"/>
              <a:pathLst>
                <a:path w="5760" h="1104">
                  <a:moveTo>
                    <a:pt x="0" y="0"/>
                  </a:moveTo>
                  <a:lnTo>
                    <a:pt x="5760" y="0"/>
                  </a:lnTo>
                  <a:lnTo>
                    <a:pt x="5760" y="720"/>
                  </a:lnTo>
                  <a:cubicBezTo>
                    <a:pt x="5400" y="824"/>
                    <a:pt x="4560" y="577"/>
                    <a:pt x="3600" y="624"/>
                  </a:cubicBezTo>
                  <a:cubicBezTo>
                    <a:pt x="2640" y="671"/>
                    <a:pt x="600" y="1104"/>
                    <a:pt x="0" y="1000"/>
                  </a:cubicBez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ES" dirty="0"/>
            </a:p>
          </p:txBody>
        </p:sp>
        <p:sp>
          <p:nvSpPr>
            <p:cNvPr id="40965" name="Freeform 5"/>
            <p:cNvSpPr>
              <a:spLocks/>
            </p:cNvSpPr>
            <p:nvPr/>
          </p:nvSpPr>
          <p:spPr bwMode="invGray">
            <a:xfrm>
              <a:off x="0" y="733"/>
              <a:ext cx="5760" cy="3587"/>
            </a:xfrm>
            <a:custGeom>
              <a:avLst/>
              <a:gdLst/>
              <a:ahLst/>
              <a:cxnLst>
                <a:cxn ang="0">
                  <a:pos x="0" y="582"/>
                </a:cxn>
                <a:cxn ang="0">
                  <a:pos x="2640" y="267"/>
                </a:cxn>
                <a:cxn ang="0">
                  <a:pos x="3373" y="160"/>
                </a:cxn>
                <a:cxn ang="0">
                  <a:pos x="5760" y="358"/>
                </a:cxn>
                <a:cxn ang="0">
                  <a:pos x="5760" y="3587"/>
                </a:cxn>
                <a:cxn ang="0">
                  <a:pos x="0" y="3587"/>
                </a:cxn>
                <a:cxn ang="0">
                  <a:pos x="0" y="582"/>
                </a:cxn>
              </a:cxnLst>
              <a:rect l="0" t="0" r="r" b="b"/>
              <a:pathLst>
                <a:path w="5760" h="3587">
                  <a:moveTo>
                    <a:pt x="0" y="582"/>
                  </a:moveTo>
                  <a:cubicBezTo>
                    <a:pt x="1027" y="680"/>
                    <a:pt x="1960" y="387"/>
                    <a:pt x="2640" y="267"/>
                  </a:cubicBezTo>
                  <a:cubicBezTo>
                    <a:pt x="2640" y="267"/>
                    <a:pt x="3268" y="180"/>
                    <a:pt x="3373" y="160"/>
                  </a:cubicBezTo>
                  <a:cubicBezTo>
                    <a:pt x="4120" y="0"/>
                    <a:pt x="5280" y="358"/>
                    <a:pt x="5760" y="358"/>
                  </a:cubicBezTo>
                  <a:lnTo>
                    <a:pt x="5760" y="3587"/>
                  </a:lnTo>
                  <a:lnTo>
                    <a:pt x="0" y="3587"/>
                  </a:lnTo>
                  <a:cubicBezTo>
                    <a:pt x="0" y="3587"/>
                    <a:pt x="0" y="582"/>
                    <a:pt x="0" y="582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s-ES" dirty="0"/>
            </a:p>
          </p:txBody>
        </p:sp>
        <p:sp>
          <p:nvSpPr>
            <p:cNvPr id="40966" name="Freeform 6"/>
            <p:cNvSpPr>
              <a:spLocks/>
            </p:cNvSpPr>
            <p:nvPr/>
          </p:nvSpPr>
          <p:spPr bwMode="invGray">
            <a:xfrm>
              <a:off x="0" y="184"/>
              <a:ext cx="5760" cy="538"/>
            </a:xfrm>
            <a:custGeom>
              <a:avLst/>
              <a:gdLst/>
              <a:ahLst/>
              <a:cxnLst>
                <a:cxn ang="0">
                  <a:pos x="0" y="163"/>
                </a:cxn>
                <a:cxn ang="0">
                  <a:pos x="0" y="403"/>
                </a:cxn>
                <a:cxn ang="0">
                  <a:pos x="1773" y="443"/>
                </a:cxn>
                <a:cxn ang="0">
                  <a:pos x="4573" y="176"/>
                </a:cxn>
                <a:cxn ang="0">
                  <a:pos x="5760" y="536"/>
                </a:cxn>
                <a:cxn ang="0">
                  <a:pos x="5760" y="163"/>
                </a:cxn>
                <a:cxn ang="0">
                  <a:pos x="4560" y="29"/>
                </a:cxn>
                <a:cxn ang="0">
                  <a:pos x="1987" y="336"/>
                </a:cxn>
                <a:cxn ang="0">
                  <a:pos x="0" y="163"/>
                </a:cxn>
              </a:cxnLst>
              <a:rect l="0" t="0" r="r" b="b"/>
              <a:pathLst>
                <a:path w="5760" h="538">
                  <a:moveTo>
                    <a:pt x="0" y="163"/>
                  </a:moveTo>
                  <a:lnTo>
                    <a:pt x="0" y="403"/>
                  </a:lnTo>
                  <a:cubicBezTo>
                    <a:pt x="295" y="450"/>
                    <a:pt x="1011" y="481"/>
                    <a:pt x="1773" y="443"/>
                  </a:cubicBezTo>
                  <a:cubicBezTo>
                    <a:pt x="2535" y="405"/>
                    <a:pt x="3909" y="161"/>
                    <a:pt x="4573" y="176"/>
                  </a:cubicBezTo>
                  <a:cubicBezTo>
                    <a:pt x="5237" y="191"/>
                    <a:pt x="5562" y="538"/>
                    <a:pt x="5760" y="536"/>
                  </a:cubicBezTo>
                  <a:lnTo>
                    <a:pt x="5760" y="163"/>
                  </a:lnTo>
                  <a:cubicBezTo>
                    <a:pt x="5560" y="79"/>
                    <a:pt x="5189" y="0"/>
                    <a:pt x="4560" y="29"/>
                  </a:cubicBezTo>
                  <a:cubicBezTo>
                    <a:pt x="3931" y="58"/>
                    <a:pt x="2747" y="314"/>
                    <a:pt x="1987" y="336"/>
                  </a:cubicBezTo>
                  <a:cubicBezTo>
                    <a:pt x="1227" y="358"/>
                    <a:pt x="414" y="199"/>
                    <a:pt x="0" y="1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ES" dirty="0"/>
            </a:p>
          </p:txBody>
        </p:sp>
        <p:sp>
          <p:nvSpPr>
            <p:cNvPr id="40967" name="Freeform 7"/>
            <p:cNvSpPr>
              <a:spLocks/>
            </p:cNvSpPr>
            <p:nvPr/>
          </p:nvSpPr>
          <p:spPr bwMode="invGray">
            <a:xfrm>
              <a:off x="0" y="1515"/>
              <a:ext cx="5760" cy="674"/>
            </a:xfrm>
            <a:custGeom>
              <a:avLst/>
              <a:gdLst/>
              <a:ahLst/>
              <a:cxnLst>
                <a:cxn ang="0">
                  <a:pos x="0" y="246"/>
                </a:cxn>
                <a:cxn ang="0">
                  <a:pos x="0" y="406"/>
                </a:cxn>
                <a:cxn ang="0">
                  <a:pos x="1280" y="645"/>
                </a:cxn>
                <a:cxn ang="0">
                  <a:pos x="1627" y="580"/>
                </a:cxn>
                <a:cxn ang="0">
                  <a:pos x="4493" y="113"/>
                </a:cxn>
                <a:cxn ang="0">
                  <a:pos x="5760" y="606"/>
                </a:cxn>
                <a:cxn ang="0">
                  <a:pos x="5760" y="233"/>
                </a:cxn>
                <a:cxn ang="0">
                  <a:pos x="4040" y="33"/>
                </a:cxn>
                <a:cxn ang="0">
                  <a:pos x="1093" y="433"/>
                </a:cxn>
                <a:cxn ang="0">
                  <a:pos x="0" y="246"/>
                </a:cxn>
              </a:cxnLst>
              <a:rect l="0" t="0" r="r" b="b"/>
              <a:pathLst>
                <a:path w="5760" h="674">
                  <a:moveTo>
                    <a:pt x="0" y="246"/>
                  </a:moveTo>
                  <a:lnTo>
                    <a:pt x="0" y="406"/>
                  </a:lnTo>
                  <a:cubicBezTo>
                    <a:pt x="213" y="463"/>
                    <a:pt x="1009" y="616"/>
                    <a:pt x="1280" y="645"/>
                  </a:cubicBezTo>
                  <a:cubicBezTo>
                    <a:pt x="1551" y="674"/>
                    <a:pt x="1092" y="669"/>
                    <a:pt x="1627" y="580"/>
                  </a:cubicBezTo>
                  <a:cubicBezTo>
                    <a:pt x="2162" y="491"/>
                    <a:pt x="3804" y="109"/>
                    <a:pt x="4493" y="113"/>
                  </a:cubicBezTo>
                  <a:cubicBezTo>
                    <a:pt x="5182" y="117"/>
                    <a:pt x="5549" y="586"/>
                    <a:pt x="5760" y="606"/>
                  </a:cubicBezTo>
                  <a:lnTo>
                    <a:pt x="5760" y="233"/>
                  </a:lnTo>
                  <a:cubicBezTo>
                    <a:pt x="5471" y="158"/>
                    <a:pt x="4818" y="0"/>
                    <a:pt x="4040" y="33"/>
                  </a:cubicBezTo>
                  <a:cubicBezTo>
                    <a:pt x="3262" y="66"/>
                    <a:pt x="1766" y="398"/>
                    <a:pt x="1093" y="433"/>
                  </a:cubicBezTo>
                  <a:cubicBezTo>
                    <a:pt x="420" y="468"/>
                    <a:pt x="228" y="285"/>
                    <a:pt x="0" y="24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s-ES" dirty="0"/>
            </a:p>
          </p:txBody>
        </p:sp>
        <p:sp>
          <p:nvSpPr>
            <p:cNvPr id="40968" name="Freeform 8"/>
            <p:cNvSpPr>
              <a:spLocks/>
            </p:cNvSpPr>
            <p:nvPr/>
          </p:nvSpPr>
          <p:spPr bwMode="invGray">
            <a:xfrm>
              <a:off x="1560" y="959"/>
              <a:ext cx="4200" cy="3361"/>
            </a:xfrm>
            <a:custGeom>
              <a:avLst/>
              <a:gdLst/>
              <a:ahLst/>
              <a:cxnLst>
                <a:cxn ang="0">
                  <a:pos x="0" y="3361"/>
                </a:cxn>
                <a:cxn ang="0">
                  <a:pos x="1054" y="295"/>
                </a:cxn>
                <a:cxn ang="0">
                  <a:pos x="4200" y="1588"/>
                </a:cxn>
                <a:cxn ang="0">
                  <a:pos x="4200" y="2028"/>
                </a:cxn>
                <a:cxn ang="0">
                  <a:pos x="1200" y="442"/>
                </a:cxn>
                <a:cxn ang="0">
                  <a:pos x="347" y="3361"/>
                </a:cxn>
                <a:cxn ang="0">
                  <a:pos x="0" y="3361"/>
                </a:cxn>
              </a:cxnLst>
              <a:rect l="0" t="0" r="r" b="b"/>
              <a:pathLst>
                <a:path w="4200" h="3361">
                  <a:moveTo>
                    <a:pt x="0" y="3361"/>
                  </a:moveTo>
                  <a:cubicBezTo>
                    <a:pt x="118" y="2850"/>
                    <a:pt x="354" y="590"/>
                    <a:pt x="1054" y="295"/>
                  </a:cubicBezTo>
                  <a:cubicBezTo>
                    <a:pt x="1754" y="0"/>
                    <a:pt x="3676" y="1299"/>
                    <a:pt x="4200" y="1588"/>
                  </a:cubicBezTo>
                  <a:lnTo>
                    <a:pt x="4200" y="2028"/>
                  </a:lnTo>
                  <a:cubicBezTo>
                    <a:pt x="3700" y="1837"/>
                    <a:pt x="1842" y="220"/>
                    <a:pt x="1200" y="442"/>
                  </a:cubicBezTo>
                  <a:cubicBezTo>
                    <a:pt x="558" y="664"/>
                    <a:pt x="547" y="2875"/>
                    <a:pt x="347" y="3361"/>
                  </a:cubicBezTo>
                  <a:lnTo>
                    <a:pt x="0" y="336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ES" dirty="0"/>
            </a:p>
          </p:txBody>
        </p:sp>
        <p:sp>
          <p:nvSpPr>
            <p:cNvPr id="40969" name="Freeform 9"/>
            <p:cNvSpPr>
              <a:spLocks/>
            </p:cNvSpPr>
            <p:nvPr/>
          </p:nvSpPr>
          <p:spPr bwMode="invGray">
            <a:xfrm>
              <a:off x="0" y="2169"/>
              <a:ext cx="5760" cy="1925"/>
            </a:xfrm>
            <a:custGeom>
              <a:avLst/>
              <a:gdLst/>
              <a:ahLst/>
              <a:cxnLst>
                <a:cxn ang="0">
                  <a:pos x="0" y="804"/>
                </a:cxn>
                <a:cxn ang="0">
                  <a:pos x="0" y="991"/>
                </a:cxn>
                <a:cxn ang="0">
                  <a:pos x="1547" y="1818"/>
                </a:cxn>
                <a:cxn ang="0">
                  <a:pos x="3253" y="351"/>
                </a:cxn>
                <a:cxn ang="0">
                  <a:pos x="5760" y="1537"/>
                </a:cxn>
                <a:cxn ang="0">
                  <a:pos x="5760" y="1151"/>
                </a:cxn>
                <a:cxn ang="0">
                  <a:pos x="3240" y="84"/>
                </a:cxn>
                <a:cxn ang="0">
                  <a:pos x="1573" y="1671"/>
                </a:cxn>
                <a:cxn ang="0">
                  <a:pos x="0" y="804"/>
                </a:cxn>
              </a:cxnLst>
              <a:rect l="0" t="0" r="r" b="b"/>
              <a:pathLst>
                <a:path w="5760" h="1925">
                  <a:moveTo>
                    <a:pt x="0" y="804"/>
                  </a:moveTo>
                  <a:lnTo>
                    <a:pt x="0" y="991"/>
                  </a:lnTo>
                  <a:cubicBezTo>
                    <a:pt x="258" y="1160"/>
                    <a:pt x="1005" y="1925"/>
                    <a:pt x="1547" y="1818"/>
                  </a:cubicBezTo>
                  <a:cubicBezTo>
                    <a:pt x="2089" y="1711"/>
                    <a:pt x="2551" y="398"/>
                    <a:pt x="3253" y="351"/>
                  </a:cubicBezTo>
                  <a:cubicBezTo>
                    <a:pt x="3955" y="304"/>
                    <a:pt x="5342" y="1404"/>
                    <a:pt x="5760" y="1537"/>
                  </a:cubicBezTo>
                  <a:lnTo>
                    <a:pt x="5760" y="1151"/>
                  </a:lnTo>
                  <a:cubicBezTo>
                    <a:pt x="5405" y="1124"/>
                    <a:pt x="3982" y="0"/>
                    <a:pt x="3240" y="84"/>
                  </a:cubicBezTo>
                  <a:cubicBezTo>
                    <a:pt x="2542" y="171"/>
                    <a:pt x="2113" y="1551"/>
                    <a:pt x="1573" y="1671"/>
                  </a:cubicBezTo>
                  <a:cubicBezTo>
                    <a:pt x="1033" y="1791"/>
                    <a:pt x="262" y="826"/>
                    <a:pt x="0" y="80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s-ES" dirty="0"/>
            </a:p>
          </p:txBody>
        </p:sp>
        <p:sp>
          <p:nvSpPr>
            <p:cNvPr id="40970" name="Freeform 10"/>
            <p:cNvSpPr>
              <a:spLocks/>
            </p:cNvSpPr>
            <p:nvPr/>
          </p:nvSpPr>
          <p:spPr bwMode="invGray">
            <a:xfrm>
              <a:off x="0" y="2238"/>
              <a:ext cx="3929" cy="2120"/>
            </a:xfrm>
            <a:custGeom>
              <a:avLst/>
              <a:gdLst/>
              <a:ahLst/>
              <a:cxnLst>
                <a:cxn ang="0">
                  <a:pos x="0" y="415"/>
                </a:cxn>
                <a:cxn ang="0">
                  <a:pos x="0" y="508"/>
                </a:cxn>
                <a:cxn ang="0">
                  <a:pos x="1933" y="229"/>
                </a:cxn>
                <a:cxn ang="0">
                  <a:pos x="3920" y="1055"/>
                </a:cxn>
                <a:cxn ang="0">
                  <a:pos x="3587" y="2082"/>
                </a:cxn>
                <a:cxn ang="0">
                  <a:pos x="3947" y="829"/>
                </a:cxn>
                <a:cxn ang="0">
                  <a:pos x="2253" y="69"/>
                </a:cxn>
                <a:cxn ang="0">
                  <a:pos x="0" y="415"/>
                </a:cxn>
              </a:cxnLst>
              <a:rect l="0" t="0" r="r" b="b"/>
              <a:pathLst>
                <a:path w="4196" h="2120">
                  <a:moveTo>
                    <a:pt x="0" y="415"/>
                  </a:moveTo>
                  <a:lnTo>
                    <a:pt x="0" y="508"/>
                  </a:lnTo>
                  <a:cubicBezTo>
                    <a:pt x="160" y="577"/>
                    <a:pt x="1280" y="138"/>
                    <a:pt x="1933" y="229"/>
                  </a:cubicBezTo>
                  <a:cubicBezTo>
                    <a:pt x="2586" y="320"/>
                    <a:pt x="3644" y="746"/>
                    <a:pt x="3920" y="1055"/>
                  </a:cubicBezTo>
                  <a:cubicBezTo>
                    <a:pt x="4196" y="1364"/>
                    <a:pt x="3583" y="2120"/>
                    <a:pt x="3587" y="2082"/>
                  </a:cubicBezTo>
                  <a:lnTo>
                    <a:pt x="3947" y="829"/>
                  </a:lnTo>
                  <a:cubicBezTo>
                    <a:pt x="3725" y="494"/>
                    <a:pt x="2911" y="138"/>
                    <a:pt x="2253" y="69"/>
                  </a:cubicBezTo>
                  <a:cubicBezTo>
                    <a:pt x="1595" y="0"/>
                    <a:pt x="469" y="343"/>
                    <a:pt x="0" y="4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 cap="flat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s-ES" dirty="0"/>
            </a:p>
          </p:txBody>
        </p:sp>
      </p:grpSp>
      <p:sp>
        <p:nvSpPr>
          <p:cNvPr id="40971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40972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endParaRPr lang="es-ES" dirty="0"/>
          </a:p>
        </p:txBody>
      </p:sp>
      <p:sp>
        <p:nvSpPr>
          <p:cNvPr id="40973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endParaRPr lang="es-ES" dirty="0"/>
          </a:p>
        </p:txBody>
      </p:sp>
      <p:sp>
        <p:nvSpPr>
          <p:cNvPr id="40974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6F257478-845C-4A04-B340-1FDD1943BF1F}" type="slidenum">
              <a:rPr lang="es-ES"/>
              <a:pPr/>
              <a:t>‹Nº›</a:t>
            </a:fld>
            <a:endParaRPr lang="es-ES" dirty="0"/>
          </a:p>
        </p:txBody>
      </p:sp>
      <p:sp>
        <p:nvSpPr>
          <p:cNvPr id="4097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audio" Target="file:///C:\Mis%20documentos\Vianick\becquer.wav" TargetMode="Externa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audio" Target="file:///C:\Mis%20documentos\Vianick\rosalia.wav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0" y="2819400"/>
            <a:ext cx="7772400" cy="1143000"/>
          </a:xfrm>
        </p:spPr>
        <p:txBody>
          <a:bodyPr/>
          <a:lstStyle/>
          <a:p>
            <a:r>
              <a:rPr lang="es-MX" sz="7200" dirty="0"/>
              <a:t>Poesía</a:t>
            </a:r>
            <a:endParaRPr lang="es-E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-304800" y="457200"/>
            <a:ext cx="6324600" cy="1143000"/>
          </a:xfrm>
        </p:spPr>
        <p:txBody>
          <a:bodyPr/>
          <a:lstStyle/>
          <a:p>
            <a:r>
              <a:rPr lang="es-MX" dirty="0">
                <a:solidFill>
                  <a:srgbClr val="FF0000"/>
                </a:solidFill>
              </a:rPr>
              <a:t>CARACTERÍSTICAS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05000"/>
            <a:ext cx="7772400" cy="4114800"/>
          </a:xfrm>
        </p:spPr>
        <p:txBody>
          <a:bodyPr/>
          <a:lstStyle/>
          <a:p>
            <a:r>
              <a:rPr lang="es-MX" dirty="0"/>
              <a:t>Rebelión contra normas que impidan expresar los Sentimientos.</a:t>
            </a:r>
          </a:p>
          <a:p>
            <a:r>
              <a:rPr lang="es-MX" dirty="0"/>
              <a:t>Nuevas combinaciones métricas.</a:t>
            </a:r>
          </a:p>
          <a:p>
            <a:r>
              <a:rPr lang="es-MX" dirty="0"/>
              <a:t>Postura idealista, donde escriben sobre la literatura medieval, la Biblia y el pasado histórico.</a:t>
            </a:r>
          </a:p>
          <a:p>
            <a:r>
              <a:rPr lang="es-MX" dirty="0"/>
              <a:t>Libertad en política, moral y arte</a:t>
            </a:r>
            <a:r>
              <a:rPr lang="es-MX" dirty="0">
                <a:solidFill>
                  <a:schemeClr val="bg2"/>
                </a:solidFill>
              </a:rPr>
              <a:t>.</a:t>
            </a:r>
            <a:endParaRPr lang="es-ES" dirty="0">
              <a:solidFill>
                <a:schemeClr val="bg2"/>
              </a:solidFill>
            </a:endParaRPr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>
            <a:off x="0" y="1447800"/>
            <a:ext cx="8382000" cy="0"/>
          </a:xfrm>
          <a:prstGeom prst="line">
            <a:avLst/>
          </a:prstGeom>
          <a:noFill/>
          <a:ln w="38100" cap="sq">
            <a:solidFill>
              <a:srgbClr val="996633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75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625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325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525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6625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autoUpdateAnimBg="0"/>
      <p:bldP spid="35843" grpId="0" build="p" autoUpdateAnimBg="0" advAuto="2000"/>
      <p:bldP spid="3584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-1295400" y="304800"/>
            <a:ext cx="7772400" cy="1143000"/>
          </a:xfrm>
        </p:spPr>
        <p:txBody>
          <a:bodyPr/>
          <a:lstStyle/>
          <a:p>
            <a:r>
              <a:rPr lang="es-MX" dirty="0"/>
              <a:t>Los temas escritos:</a:t>
            </a:r>
            <a:endParaRPr lang="es-E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b="1" u="sng" dirty="0" smtClean="0">
                <a:solidFill>
                  <a:srgbClr val="008000"/>
                </a:solidFill>
              </a:rPr>
              <a:t>Naturaleza</a:t>
            </a:r>
            <a:endParaRPr lang="es-MX" b="1" dirty="0">
              <a:solidFill>
                <a:srgbClr val="008000"/>
              </a:solidFill>
            </a:endParaRPr>
          </a:p>
          <a:p>
            <a:pPr lvl="1"/>
            <a:r>
              <a:rPr lang="es-MX" dirty="0"/>
              <a:t>Se identifica en lo sentimental Escriben sobre </a:t>
            </a:r>
          </a:p>
          <a:p>
            <a:pPr lvl="1">
              <a:buFontTx/>
              <a:buNone/>
            </a:pPr>
            <a:r>
              <a:rPr lang="es-MX" dirty="0"/>
              <a:t>tormentas, mar tempestuoso, tormentas, </a:t>
            </a:r>
          </a:p>
          <a:p>
            <a:pPr lvl="1">
              <a:buFontTx/>
              <a:buNone/>
            </a:pPr>
            <a:r>
              <a:rPr lang="es-MX" dirty="0"/>
              <a:t>ambientes nocturnos y sepulcrales, también sobre </a:t>
            </a:r>
          </a:p>
          <a:p>
            <a:pPr lvl="1">
              <a:buFontTx/>
              <a:buNone/>
            </a:pPr>
            <a:r>
              <a:rPr lang="es-MX" dirty="0"/>
              <a:t>castillos antiguos de la edad Medieval</a:t>
            </a:r>
            <a:endParaRPr lang="es-ES" b="1" u="sng" dirty="0"/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0" y="1447800"/>
            <a:ext cx="8382000" cy="0"/>
          </a:xfrm>
          <a:prstGeom prst="line">
            <a:avLst/>
          </a:prstGeom>
          <a:noFill/>
          <a:ln w="38100" cap="sq">
            <a:solidFill>
              <a:srgbClr val="996633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75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775"/>
                            </p:stCondLst>
                            <p:childTnLst>
                              <p:par>
                                <p:cTn id="14" presetID="16" presetClass="entr" presetSubtype="2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utoUpdateAnimBg="0"/>
      <p:bldP spid="1027" grpId="0" build="p" autoUpdateAnimBg="0" advAuto="2000"/>
      <p:bldP spid="10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0062" y="533400"/>
            <a:ext cx="7772400" cy="5562600"/>
          </a:xfrm>
        </p:spPr>
        <p:txBody>
          <a:bodyPr/>
          <a:lstStyle/>
          <a:p>
            <a:r>
              <a:rPr lang="es-MX" b="1" dirty="0" smtClean="0">
                <a:solidFill>
                  <a:srgbClr val="008000"/>
                </a:solidFill>
              </a:rPr>
              <a:t>Amor</a:t>
            </a:r>
            <a:endParaRPr lang="es-MX" dirty="0">
              <a:solidFill>
                <a:srgbClr val="008000"/>
              </a:solidFill>
            </a:endParaRPr>
          </a:p>
          <a:p>
            <a:pPr lvl="1"/>
            <a:r>
              <a:rPr lang="es-MX" dirty="0"/>
              <a:t>Es el ideal de la escritura del movimiento. Ven </a:t>
            </a:r>
          </a:p>
          <a:p>
            <a:pPr lvl="1">
              <a:buFontTx/>
              <a:buNone/>
            </a:pPr>
            <a:r>
              <a:rPr lang="es-MX" dirty="0"/>
              <a:t>a la mujer como un símbolo celestial para llegar a </a:t>
            </a:r>
          </a:p>
          <a:p>
            <a:pPr lvl="1">
              <a:buFontTx/>
              <a:buNone/>
            </a:pPr>
            <a:r>
              <a:rPr lang="es-MX" dirty="0"/>
              <a:t>Dios, pero también ven en ella la perdición de un </a:t>
            </a:r>
          </a:p>
          <a:p>
            <a:pPr lvl="1">
              <a:buFontTx/>
              <a:buNone/>
            </a:pPr>
            <a:r>
              <a:rPr lang="es-MX" dirty="0"/>
              <a:t>hombre </a:t>
            </a:r>
            <a:r>
              <a:rPr lang="es-MX" dirty="0" smtClean="0"/>
              <a:t>enamorado</a:t>
            </a:r>
          </a:p>
          <a:p>
            <a:pPr lvl="1">
              <a:buFontTx/>
              <a:buNone/>
            </a:pPr>
            <a:endParaRPr lang="es-MX" sz="3200" b="1" dirty="0" smtClean="0">
              <a:solidFill>
                <a:srgbClr val="008000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es-MX" sz="3200" b="1" dirty="0" smtClean="0">
                <a:solidFill>
                  <a:srgbClr val="008000"/>
                </a:solidFill>
              </a:rPr>
              <a:t>Libertad</a:t>
            </a:r>
          </a:p>
          <a:p>
            <a:pPr lvl="1">
              <a:buFontTx/>
              <a:buChar char="-"/>
            </a:pPr>
            <a:r>
              <a:rPr lang="es-MX" dirty="0" smtClean="0"/>
              <a:t>Admiran mucho a todos los que están fuera de </a:t>
            </a:r>
          </a:p>
          <a:p>
            <a:pPr lvl="1">
              <a:buFontTx/>
              <a:buNone/>
            </a:pPr>
            <a:r>
              <a:rPr lang="es-MX" dirty="0" smtClean="0"/>
              <a:t>la ley ya que para ellos son una muestra de </a:t>
            </a:r>
          </a:p>
          <a:p>
            <a:pPr lvl="1">
              <a:buFontTx/>
              <a:buNone/>
            </a:pPr>
            <a:r>
              <a:rPr lang="es-MX" dirty="0" smtClean="0"/>
              <a:t>libertad. Se escribe sobre piratas, bandoleros etc...</a:t>
            </a:r>
            <a:endParaRPr lang="es-MX" sz="3200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430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430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 autoUpdateAnimBg="0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8" name="becquer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943600" y="4724400"/>
            <a:ext cx="304800" cy="304800"/>
          </a:xfrm>
          <a:prstGeom prst="rect">
            <a:avLst/>
          </a:prstGeom>
          <a:noFill/>
        </p:spPr>
      </p:pic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-838200" y="304800"/>
            <a:ext cx="8305800" cy="1143000"/>
          </a:xfrm>
        </p:spPr>
        <p:txBody>
          <a:bodyPr/>
          <a:lstStyle/>
          <a:p>
            <a:r>
              <a:rPr lang="es-MX" dirty="0"/>
              <a:t>Poetas del Romanticismo</a:t>
            </a:r>
            <a:endParaRPr lang="es-ES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52600"/>
            <a:ext cx="3810000" cy="4462482"/>
          </a:xfrm>
        </p:spPr>
        <p:txBody>
          <a:bodyPr/>
          <a:lstStyle/>
          <a:p>
            <a:r>
              <a:rPr lang="es-MX" sz="2800" b="1" dirty="0">
                <a:solidFill>
                  <a:srgbClr val="008000"/>
                </a:solidFill>
              </a:rPr>
              <a:t>Gustavo Adolfo </a:t>
            </a:r>
            <a:r>
              <a:rPr lang="es-MX" sz="2800" b="1" dirty="0" smtClean="0">
                <a:solidFill>
                  <a:srgbClr val="008000"/>
                </a:solidFill>
              </a:rPr>
              <a:t>Bécquer</a:t>
            </a:r>
          </a:p>
          <a:p>
            <a:pPr lvl="1">
              <a:buNone/>
            </a:pPr>
            <a:r>
              <a:rPr lang="es-MX" sz="2400" dirty="0" smtClean="0"/>
              <a:t>  Es uno d</a:t>
            </a:r>
            <a:r>
              <a:rPr lang="es-MX" sz="2400" dirty="0" smtClean="0">
                <a:cs typeface="Times New Roman" pitchFamily="18" charset="0"/>
              </a:rPr>
              <a:t>e los poetas más importantes del romanticismo</a:t>
            </a:r>
            <a:r>
              <a:rPr lang="es-ES" sz="2400" dirty="0" smtClean="0"/>
              <a:t> </a:t>
            </a:r>
            <a:r>
              <a:rPr lang="es-MX" sz="2400" dirty="0" smtClean="0">
                <a:cs typeface="Times New Roman" pitchFamily="18" charset="0"/>
              </a:rPr>
              <a:t>Empezó practicando pintura pero al quedar huérfano y trasladarse a Madrid la abandona para dedicarse a la literatura</a:t>
            </a:r>
            <a:endParaRPr lang="es-ES" sz="2400" dirty="0" smtClean="0"/>
          </a:p>
          <a:p>
            <a:pPr lvl="1"/>
            <a:endParaRPr lang="es-ES" sz="2400" dirty="0"/>
          </a:p>
        </p:txBody>
      </p:sp>
      <p:pic>
        <p:nvPicPr>
          <p:cNvPr id="44036" name="Picture 4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4"/>
          <a:srcRect/>
          <a:stretch>
            <a:fillRect/>
          </a:stretch>
        </p:blipFill>
        <p:spPr/>
      </p:pic>
      <p:sp>
        <p:nvSpPr>
          <p:cNvPr id="44037" name="Line 5"/>
          <p:cNvSpPr>
            <a:spLocks noChangeShapeType="1"/>
          </p:cNvSpPr>
          <p:nvPr/>
        </p:nvSpPr>
        <p:spPr bwMode="auto">
          <a:xfrm>
            <a:off x="0" y="1447800"/>
            <a:ext cx="8382000" cy="0"/>
          </a:xfrm>
          <a:prstGeom prst="line">
            <a:avLst/>
          </a:prstGeom>
          <a:noFill/>
          <a:ln w="38100" cap="sq">
            <a:solidFill>
              <a:srgbClr val="996633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403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75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75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4038"/>
                </p:tgtEl>
              </p:cMediaNode>
            </p:audio>
          </p:childTnLst>
        </p:cTn>
      </p:par>
    </p:tnLst>
    <p:bldLst>
      <p:bldP spid="44034" grpId="0" autoUpdateAnimBg="0"/>
      <p:bldP spid="44035" grpId="0" build="p" autoUpdateAnimBg="0" advAuto="8000"/>
      <p:bldP spid="4403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s-MX" sz="2800" dirty="0">
                <a:cs typeface="Times New Roman" pitchFamily="18" charset="0"/>
              </a:rPr>
              <a:t>Su obra más famosa “Rimas” son una 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s-MX" sz="2800" dirty="0">
                <a:cs typeface="Times New Roman" pitchFamily="18" charset="0"/>
              </a:rPr>
              <a:t>colección de 76 poesías breves</a:t>
            </a:r>
            <a:r>
              <a:rPr lang="es-MX" sz="2800" dirty="0"/>
              <a:t> </a:t>
            </a:r>
            <a:r>
              <a:rPr lang="es-MX" sz="2800" dirty="0">
                <a:cs typeface="Times New Roman" pitchFamily="18" charset="0"/>
              </a:rPr>
              <a:t>con métrica 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s-MX" sz="2800" dirty="0">
                <a:cs typeface="Times New Roman" pitchFamily="18" charset="0"/>
              </a:rPr>
              <a:t>variada y versos asonantes.</a:t>
            </a:r>
            <a:r>
              <a:rPr lang="es-ES" sz="2800" dirty="0"/>
              <a:t> </a:t>
            </a:r>
            <a:r>
              <a:rPr lang="es-MX" sz="2800" dirty="0">
                <a:cs typeface="Times New Roman" pitchFamily="18" charset="0"/>
              </a:rPr>
              <a:t>En él, el mundo 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s-MX" sz="2800" dirty="0">
                <a:cs typeface="Times New Roman" pitchFamily="18" charset="0"/>
              </a:rPr>
              <a:t>aparece de una forma confusa donde el poeta 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s-MX" sz="2800" dirty="0">
                <a:cs typeface="Times New Roman" pitchFamily="18" charset="0"/>
              </a:rPr>
              <a:t>es el que le da forma. Los tema que trata esta obra 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s-MX" sz="2800" dirty="0">
                <a:cs typeface="Times New Roman" pitchFamily="18" charset="0"/>
              </a:rPr>
              <a:t>son: el amor, desengaño, dolor, la mujer y su belleza 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s-MX" sz="2800" dirty="0">
                <a:cs typeface="Times New Roman" pitchFamily="18" charset="0"/>
              </a:rPr>
              <a:t>y desilusión.</a:t>
            </a:r>
            <a:r>
              <a:rPr lang="es-ES" sz="2800" dirty="0"/>
              <a:t> </a:t>
            </a:r>
          </a:p>
          <a:p>
            <a:pPr>
              <a:lnSpc>
                <a:spcPct val="90000"/>
              </a:lnSpc>
            </a:pPr>
            <a:endParaRPr lang="es-ES" sz="2800" dirty="0"/>
          </a:p>
        </p:txBody>
      </p:sp>
      <p:sp>
        <p:nvSpPr>
          <p:cNvPr id="45060" name="Line 4"/>
          <p:cNvSpPr>
            <a:spLocks noChangeShapeType="1"/>
          </p:cNvSpPr>
          <p:nvPr/>
        </p:nvSpPr>
        <p:spPr bwMode="auto">
          <a:xfrm>
            <a:off x="0" y="1447800"/>
            <a:ext cx="8382000" cy="0"/>
          </a:xfrm>
          <a:prstGeom prst="line">
            <a:avLst/>
          </a:prstGeom>
          <a:noFill/>
          <a:ln w="38100" cap="sq">
            <a:solidFill>
              <a:srgbClr val="996633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828800"/>
            <a:ext cx="8196290" cy="4457720"/>
          </a:xfrm>
        </p:spPr>
        <p:txBody>
          <a:bodyPr/>
          <a:lstStyle/>
          <a:p>
            <a:r>
              <a:rPr lang="es-MX" sz="3000" b="1" dirty="0">
                <a:solidFill>
                  <a:srgbClr val="008000"/>
                </a:solidFill>
              </a:rPr>
              <a:t>José de </a:t>
            </a:r>
            <a:r>
              <a:rPr lang="es-MX" sz="3000" b="1" dirty="0" smtClean="0">
                <a:solidFill>
                  <a:srgbClr val="008000"/>
                </a:solidFill>
              </a:rPr>
              <a:t>Esponceda</a:t>
            </a:r>
          </a:p>
          <a:p>
            <a:pPr lvl="1">
              <a:buNone/>
            </a:pPr>
            <a:r>
              <a:rPr lang="es-MX" sz="2600" dirty="0" smtClean="0">
                <a:cs typeface="Times New Roman" pitchFamily="18" charset="0"/>
              </a:rPr>
              <a:t>    Nacido en España. Uno de sus poemas mas hermosos “ Canto a Teresa” le fue inspirado por una mujer que conoció y que al volver a verla estaba ya casada y con hijos. Después regresó a España a vivir una brillante carrera literaria, y adquirió fama nacional con su publicación de “La Canción del Pirata”. </a:t>
            </a:r>
            <a:endParaRPr lang="es-ES" sz="2600" b="1" dirty="0">
              <a:solidFill>
                <a:srgbClr val="008000"/>
              </a:solidFill>
            </a:endParaRPr>
          </a:p>
        </p:txBody>
      </p:sp>
      <p:sp>
        <p:nvSpPr>
          <p:cNvPr id="46086" name="Line 6"/>
          <p:cNvSpPr>
            <a:spLocks noChangeShapeType="1"/>
          </p:cNvSpPr>
          <p:nvPr/>
        </p:nvSpPr>
        <p:spPr bwMode="auto">
          <a:xfrm>
            <a:off x="0" y="1447800"/>
            <a:ext cx="8382000" cy="0"/>
          </a:xfrm>
          <a:prstGeom prst="line">
            <a:avLst/>
          </a:prstGeom>
          <a:noFill/>
          <a:ln w="38100" cap="sq">
            <a:solidFill>
              <a:srgbClr val="996633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autoUpdateAnimBg="0" advAuto="0"/>
      <p:bldP spid="4608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10" name="rosalia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29200" y="3429000"/>
            <a:ext cx="304800" cy="304800"/>
          </a:xfrm>
          <a:prstGeom prst="rect">
            <a:avLst/>
          </a:prstGeom>
          <a:noFill/>
        </p:spPr>
      </p:pic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752600"/>
            <a:ext cx="4262438" cy="5105400"/>
          </a:xfrm>
        </p:spPr>
        <p:txBody>
          <a:bodyPr/>
          <a:lstStyle/>
          <a:p>
            <a:r>
              <a:rPr lang="es-MX" sz="2800" b="1" dirty="0">
                <a:solidFill>
                  <a:srgbClr val="008000"/>
                </a:solidFill>
              </a:rPr>
              <a:t>Rosalía de </a:t>
            </a:r>
            <a:r>
              <a:rPr lang="es-MX" sz="2800" b="1" dirty="0" smtClean="0">
                <a:solidFill>
                  <a:srgbClr val="008000"/>
                </a:solidFill>
              </a:rPr>
              <a:t>Castro</a:t>
            </a:r>
          </a:p>
          <a:p>
            <a:pPr lvl="1">
              <a:buNone/>
            </a:pPr>
            <a:r>
              <a:rPr lang="es-MX" sz="2000" dirty="0" smtClean="0">
                <a:cs typeface="Times New Roman" pitchFamily="18" charset="0"/>
              </a:rPr>
              <a:t>Poeta española.</a:t>
            </a:r>
            <a:r>
              <a:rPr lang="es-ES" sz="2000" dirty="0" smtClean="0"/>
              <a:t> </a:t>
            </a:r>
            <a:r>
              <a:rPr lang="es-MX" sz="2000" dirty="0" smtClean="0">
                <a:cs typeface="Times New Roman" pitchFamily="18" charset="0"/>
              </a:rPr>
              <a:t>. Se traslada a Madrid y se casa con Manuel Murguía quien la pone en contacto con Bécquer. </a:t>
            </a:r>
            <a:r>
              <a:rPr lang="es-ES" sz="2000" dirty="0" smtClean="0">
                <a:cs typeface="Times New Roman" pitchFamily="18" charset="0"/>
              </a:rPr>
              <a:t>En 1857 publicó su primer libro poético, </a:t>
            </a:r>
            <a:r>
              <a:rPr lang="es-ES" sz="2000" i="1" dirty="0" smtClean="0">
                <a:cs typeface="Times New Roman" pitchFamily="18" charset="0"/>
              </a:rPr>
              <a:t>La Flor,</a:t>
            </a:r>
            <a:r>
              <a:rPr lang="es-ES" sz="2000" dirty="0" smtClean="0">
                <a:cs typeface="Times New Roman" pitchFamily="18" charset="0"/>
              </a:rPr>
              <a:t> al que siguieron </a:t>
            </a:r>
            <a:r>
              <a:rPr lang="es-ES" sz="2000" i="1" dirty="0" smtClean="0">
                <a:cs typeface="Times New Roman" pitchFamily="18" charset="0"/>
              </a:rPr>
              <a:t>Cantares gallegos,</a:t>
            </a:r>
            <a:r>
              <a:rPr lang="es-ES" sz="2000" dirty="0" smtClean="0">
                <a:cs typeface="Times New Roman" pitchFamily="18" charset="0"/>
              </a:rPr>
              <a:t> de 1863, y </a:t>
            </a:r>
            <a:r>
              <a:rPr lang="es-ES" sz="2000" i="1" dirty="0" smtClean="0">
                <a:cs typeface="Times New Roman" pitchFamily="18" charset="0"/>
              </a:rPr>
              <a:t>Follas Novas,</a:t>
            </a:r>
            <a:r>
              <a:rPr lang="es-ES" sz="2000" dirty="0" smtClean="0">
                <a:cs typeface="Times New Roman" pitchFamily="18" charset="0"/>
              </a:rPr>
              <a:t> de 1880, ambos en gallego. Su obra principal, </a:t>
            </a:r>
            <a:r>
              <a:rPr lang="es-ES" sz="2000" i="1" dirty="0" smtClean="0">
                <a:cs typeface="Times New Roman" pitchFamily="18" charset="0"/>
              </a:rPr>
              <a:t>En las orillas del Sar,</a:t>
            </a:r>
            <a:r>
              <a:rPr lang="es-ES" sz="2000" dirty="0" smtClean="0">
                <a:cs typeface="Times New Roman" pitchFamily="18" charset="0"/>
              </a:rPr>
              <a:t> se publicó en castellano en 1884</a:t>
            </a:r>
            <a:r>
              <a:rPr lang="es-ES" sz="2000" dirty="0" smtClean="0"/>
              <a:t> </a:t>
            </a:r>
          </a:p>
          <a:p>
            <a:pPr lvl="1">
              <a:buNone/>
            </a:pPr>
            <a:endParaRPr lang="es-ES" sz="2400" b="1" dirty="0">
              <a:solidFill>
                <a:srgbClr val="008000"/>
              </a:solidFill>
            </a:endParaRPr>
          </a:p>
        </p:txBody>
      </p:sp>
      <p:pic>
        <p:nvPicPr>
          <p:cNvPr id="47108" name="Picture 4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4"/>
          <a:srcRect/>
          <a:stretch>
            <a:fillRect/>
          </a:stretch>
        </p:blipFill>
        <p:spPr/>
      </p:pic>
      <p:sp>
        <p:nvSpPr>
          <p:cNvPr id="47109" name="Line 5"/>
          <p:cNvSpPr>
            <a:spLocks noChangeShapeType="1"/>
          </p:cNvSpPr>
          <p:nvPr/>
        </p:nvSpPr>
        <p:spPr bwMode="auto">
          <a:xfrm>
            <a:off x="0" y="1447800"/>
            <a:ext cx="8382000" cy="0"/>
          </a:xfrm>
          <a:prstGeom prst="line">
            <a:avLst/>
          </a:prstGeom>
          <a:noFill/>
          <a:ln w="38100" cap="sq">
            <a:solidFill>
              <a:srgbClr val="996633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71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7110"/>
                </p:tgtEl>
              </p:cMediaNode>
            </p:audio>
          </p:childTnLst>
        </p:cTn>
      </p:par>
    </p:tnLst>
    <p:bldLst>
      <p:bldP spid="47107" grpId="0" build="p" autoUpdateAnimBg="0" advAuto="5000"/>
      <p:bldP spid="47109" grpId="0" animBg="1"/>
    </p:bldLst>
  </p:timing>
</p:sld>
</file>

<file path=ppt/theme/theme1.xml><?xml version="1.0" encoding="utf-8"?>
<a:theme xmlns:a="http://schemas.openxmlformats.org/drawingml/2006/main" name="Cintas">
  <a:themeElements>
    <a:clrScheme name="Cintas 1">
      <a:dk1>
        <a:srgbClr val="220011"/>
      </a:dk1>
      <a:lt1>
        <a:srgbClr val="FFFFCC"/>
      </a:lt1>
      <a:dk2>
        <a:srgbClr val="660033"/>
      </a:dk2>
      <a:lt2>
        <a:srgbClr val="FFCC00"/>
      </a:lt2>
      <a:accent1>
        <a:srgbClr val="CC0099"/>
      </a:accent1>
      <a:accent2>
        <a:srgbClr val="56002B"/>
      </a:accent2>
      <a:accent3>
        <a:srgbClr val="B8AAAD"/>
      </a:accent3>
      <a:accent4>
        <a:srgbClr val="DADAAE"/>
      </a:accent4>
      <a:accent5>
        <a:srgbClr val="E2AACA"/>
      </a:accent5>
      <a:accent6>
        <a:srgbClr val="4D0026"/>
      </a:accent6>
      <a:hlink>
        <a:srgbClr val="9C004E"/>
      </a:hlink>
      <a:folHlink>
        <a:srgbClr val="FF6600"/>
      </a:folHlink>
    </a:clrScheme>
    <a:fontScheme name="Cinta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intas 1">
        <a:dk1>
          <a:srgbClr val="220011"/>
        </a:dk1>
        <a:lt1>
          <a:srgbClr val="FFFFCC"/>
        </a:lt1>
        <a:dk2>
          <a:srgbClr val="660033"/>
        </a:dk2>
        <a:lt2>
          <a:srgbClr val="FFCC00"/>
        </a:lt2>
        <a:accent1>
          <a:srgbClr val="CC0099"/>
        </a:accent1>
        <a:accent2>
          <a:srgbClr val="56002B"/>
        </a:accent2>
        <a:accent3>
          <a:srgbClr val="B8AAAD"/>
        </a:accent3>
        <a:accent4>
          <a:srgbClr val="DADAAE"/>
        </a:accent4>
        <a:accent5>
          <a:srgbClr val="E2AACA"/>
        </a:accent5>
        <a:accent6>
          <a:srgbClr val="4D0026"/>
        </a:accent6>
        <a:hlink>
          <a:srgbClr val="9C004E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ntas 2">
        <a:dk1>
          <a:srgbClr val="001600"/>
        </a:dk1>
        <a:lt1>
          <a:srgbClr val="669900"/>
        </a:lt1>
        <a:dk2>
          <a:srgbClr val="000000"/>
        </a:dk2>
        <a:lt2>
          <a:srgbClr val="006600"/>
        </a:lt2>
        <a:accent1>
          <a:srgbClr val="336600"/>
        </a:accent1>
        <a:accent2>
          <a:srgbClr val="89BA00"/>
        </a:accent2>
        <a:accent3>
          <a:srgbClr val="B8CAAA"/>
        </a:accent3>
        <a:accent4>
          <a:srgbClr val="001100"/>
        </a:accent4>
        <a:accent5>
          <a:srgbClr val="ADB8AA"/>
        </a:accent5>
        <a:accent6>
          <a:srgbClr val="7CA800"/>
        </a:accent6>
        <a:hlink>
          <a:srgbClr val="FFCC00"/>
        </a:hlink>
        <a:folHlink>
          <a:srgbClr val="FF7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ntas 3">
        <a:dk1>
          <a:srgbClr val="000000"/>
        </a:dk1>
        <a:lt1>
          <a:srgbClr val="B2B2B2"/>
        </a:lt1>
        <a:dk2>
          <a:srgbClr val="000000"/>
        </a:dk2>
        <a:lt2>
          <a:srgbClr val="777777"/>
        </a:lt2>
        <a:accent1>
          <a:srgbClr val="CBCBCB"/>
        </a:accent1>
        <a:accent2>
          <a:srgbClr val="969696"/>
        </a:accent2>
        <a:accent3>
          <a:srgbClr val="D5D5D5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333333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ntas 4">
        <a:dk1>
          <a:srgbClr val="000F1E"/>
        </a:dk1>
        <a:lt1>
          <a:srgbClr val="FFFFFF"/>
        </a:lt1>
        <a:dk2>
          <a:srgbClr val="003366"/>
        </a:dk2>
        <a:lt2>
          <a:srgbClr val="33CCCC"/>
        </a:lt2>
        <a:accent1>
          <a:srgbClr val="006699"/>
        </a:accent1>
        <a:accent2>
          <a:srgbClr val="003366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2D5C"/>
        </a:accent6>
        <a:hlink>
          <a:srgbClr val="0099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ntas 5">
        <a:dk1>
          <a:srgbClr val="002F2E"/>
        </a:dk1>
        <a:lt1>
          <a:srgbClr val="FFFFFF"/>
        </a:lt1>
        <a:dk2>
          <a:srgbClr val="008080"/>
        </a:dk2>
        <a:lt2>
          <a:srgbClr val="66FFCC"/>
        </a:lt2>
        <a:accent1>
          <a:srgbClr val="0099CC"/>
        </a:accent1>
        <a:accent2>
          <a:srgbClr val="00525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4948"/>
        </a:accent6>
        <a:hlink>
          <a:srgbClr val="00CC99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ntas 6">
        <a:dk1>
          <a:srgbClr val="000022"/>
        </a:dk1>
        <a:lt1>
          <a:srgbClr val="FFFFFF"/>
        </a:lt1>
        <a:dk2>
          <a:srgbClr val="000066"/>
        </a:dk2>
        <a:lt2>
          <a:srgbClr val="FFCC00"/>
        </a:lt2>
        <a:accent1>
          <a:srgbClr val="666699"/>
        </a:accent1>
        <a:accent2>
          <a:srgbClr val="000048"/>
        </a:accent2>
        <a:accent3>
          <a:srgbClr val="AAAAB8"/>
        </a:accent3>
        <a:accent4>
          <a:srgbClr val="DADADA"/>
        </a:accent4>
        <a:accent5>
          <a:srgbClr val="B8B8CA"/>
        </a:accent5>
        <a:accent6>
          <a:srgbClr val="000040"/>
        </a:accent6>
        <a:hlink>
          <a:srgbClr val="9999FF"/>
        </a:hlink>
        <a:folHlink>
          <a:srgbClr val="0000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Office\Templates\Diseños de presentaciones\Cintas.pot</Template>
  <TotalTime>107</TotalTime>
  <Words>404</Words>
  <Application>Microsoft Office PowerPoint</Application>
  <PresentationFormat>Presentación en pantalla (4:3)</PresentationFormat>
  <Paragraphs>38</Paragraphs>
  <Slides>8</Slides>
  <Notes>1</Notes>
  <HiddenSlides>0</HiddenSlides>
  <MMClips>2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Cintas</vt:lpstr>
      <vt:lpstr>Poesía</vt:lpstr>
      <vt:lpstr>CARACTERÍSTICAS</vt:lpstr>
      <vt:lpstr>Los temas escritos:</vt:lpstr>
      <vt:lpstr>Presentación de PowerPoint</vt:lpstr>
      <vt:lpstr>Poetas del Romanticismo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Poesía</dc:title>
  <dc:creator>preinstall-user</dc:creator>
  <cp:lastModifiedBy>Charlie</cp:lastModifiedBy>
  <cp:revision>5</cp:revision>
  <cp:lastPrinted>1601-01-01T00:00:00Z</cp:lastPrinted>
  <dcterms:created xsi:type="dcterms:W3CDTF">2004-01-16T21:21:01Z</dcterms:created>
  <dcterms:modified xsi:type="dcterms:W3CDTF">2011-03-20T03:07:26Z</dcterms:modified>
</cp:coreProperties>
</file>