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CC00"/>
    <a:srgbClr val="FFFF66"/>
    <a:srgbClr val="FF0000"/>
    <a:srgbClr val="FFCC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91005" autoAdjust="0"/>
  </p:normalViewPr>
  <p:slideViewPr>
    <p:cSldViewPr>
      <p:cViewPr varScale="1">
        <p:scale>
          <a:sx n="69" d="100"/>
          <a:sy n="69" d="100"/>
        </p:scale>
        <p:origin x="-96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AC13C-3F59-4978-867F-E0D40840918D}" type="datetimeFigureOut">
              <a:rPr lang="es-MX" smtClean="0"/>
              <a:t>19/03/2011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7AC72-068C-4BFA-BEC7-497D222C87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3101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600" dirty="0" smtClean="0">
                <a:cs typeface="Times New Roman" pitchFamily="18" charset="0"/>
              </a:rPr>
              <a:t>Muchos de sus poemas se recogieron en la obra “Poesías de Don José de </a:t>
            </a:r>
            <a:r>
              <a:rPr lang="es-MX" sz="2600" dirty="0" err="1" smtClean="0">
                <a:cs typeface="Times New Roman" pitchFamily="18" charset="0"/>
              </a:rPr>
              <a:t>Esponceda</a:t>
            </a:r>
            <a:r>
              <a:rPr lang="es-MX" sz="2600" dirty="0" smtClean="0">
                <a:cs typeface="Times New Roman" pitchFamily="18" charset="0"/>
              </a:rPr>
              <a:t>” en 1840. Cuyos temas son :</a:t>
            </a:r>
            <a:r>
              <a:rPr lang="es-MX" sz="2600" b="1" dirty="0" smtClean="0">
                <a:cs typeface="Times New Roman" pitchFamily="18" charset="0"/>
              </a:rPr>
              <a:t> políticos, amorosos, y destino humano</a:t>
            </a:r>
            <a:r>
              <a:rPr lang="es-MX" sz="2600" dirty="0" smtClean="0">
                <a:cs typeface="Times New Roman" pitchFamily="18" charset="0"/>
              </a:rPr>
              <a:t>.</a:t>
            </a:r>
            <a:r>
              <a:rPr lang="es-ES" sz="2600" dirty="0" smtClean="0">
                <a:cs typeface="Times New Roman" pitchFamily="18" charset="0"/>
              </a:rPr>
              <a:t> </a:t>
            </a:r>
            <a:r>
              <a:rPr lang="es-MX" sz="2600" dirty="0" smtClean="0">
                <a:cs typeface="Times New Roman" pitchFamily="18" charset="0"/>
              </a:rPr>
              <a:t> </a:t>
            </a:r>
            <a:endParaRPr lang="es-ES" sz="2600" dirty="0" smtClean="0">
              <a:cs typeface="Times New Roman" pitchFamily="18" charset="0"/>
            </a:endParaRP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7AC72-068C-4BFA-BEC7-497D222C872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348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41987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988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989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990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991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992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993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994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</p:grpSp>
      <p:sp>
        <p:nvSpPr>
          <p:cNvPr id="419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s-ES" dirty="0"/>
          </a:p>
        </p:txBody>
      </p:sp>
      <p:sp>
        <p:nvSpPr>
          <p:cNvPr id="41998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s-ES" dirty="0"/>
          </a:p>
        </p:txBody>
      </p:sp>
      <p:sp>
        <p:nvSpPr>
          <p:cNvPr id="4199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3654FEDB-C3E0-4964-B3CD-E2BE6D1953CA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68EEF-F833-4E6C-880E-270218050488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5C272-6CDD-475E-B284-353867B96965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0813497-90B5-4691-912E-93A9D0EEEE29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68CEB-46FF-47E1-A5C7-5EA0AFB0F57A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8CF83-F050-4EC6-8A04-0B6B8F679117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8CE1C-953E-4F08-9BED-2D2F852C25CC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EEA6A-F4DD-42A2-A767-4DA3CCC7EA63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0DD75-AB93-43B6-A4DB-56D1FD7A7CF3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9CCC7-16B3-41D8-B099-12B9AFCCDF9F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23FDD-8AEF-4549-904D-E227A39C6415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7B08A-8AB3-4FB6-946F-666DBC8E7C81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964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965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966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967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968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969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970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</p:grpSp>
      <p:sp>
        <p:nvSpPr>
          <p:cNvPr id="4097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4097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s-ES" dirty="0"/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s-ES" dirty="0"/>
          </a:p>
        </p:txBody>
      </p:sp>
      <p:sp>
        <p:nvSpPr>
          <p:cNvPr id="4097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6F257478-845C-4A04-B340-1FDD1943BF1F}" type="slidenum">
              <a:rPr lang="es-ES"/>
              <a:pPr/>
              <a:t>‹Nº›</a:t>
            </a:fld>
            <a:endParaRPr lang="es-ES" dirty="0"/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Mis%20documentos\Vianick\becquer.wav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Mis%20documentos\Vianick\rosalia.wav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2819400"/>
            <a:ext cx="7772400" cy="1143000"/>
          </a:xfrm>
        </p:spPr>
        <p:txBody>
          <a:bodyPr/>
          <a:lstStyle/>
          <a:p>
            <a:r>
              <a:rPr lang="es-MX" sz="7200" dirty="0"/>
              <a:t>Poesía</a:t>
            </a:r>
            <a:endParaRPr lang="es-ES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457200"/>
            <a:ext cx="6324600" cy="1143000"/>
          </a:xfrm>
        </p:spPr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CARACTERÍSTICAS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772400" cy="4114800"/>
          </a:xfrm>
        </p:spPr>
        <p:txBody>
          <a:bodyPr/>
          <a:lstStyle/>
          <a:p>
            <a:r>
              <a:rPr lang="es-MX" dirty="0"/>
              <a:t>Rebelión contra normas que impidan expresar los Sentimientos.</a:t>
            </a:r>
          </a:p>
          <a:p>
            <a:r>
              <a:rPr lang="es-MX" dirty="0"/>
              <a:t>Nuevas combinaciones métricas.</a:t>
            </a:r>
          </a:p>
          <a:p>
            <a:r>
              <a:rPr lang="es-MX" dirty="0"/>
              <a:t>Postura idealista, donde escriben sobre la literatura medieval, la Biblia y el pasado histórico.</a:t>
            </a:r>
          </a:p>
          <a:p>
            <a:r>
              <a:rPr lang="es-MX" dirty="0"/>
              <a:t>Libertad en política, moral y arte</a:t>
            </a:r>
            <a:r>
              <a:rPr lang="es-MX" dirty="0">
                <a:solidFill>
                  <a:schemeClr val="bg2"/>
                </a:solidFill>
              </a:rPr>
              <a:t>.</a:t>
            </a: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0" y="1447800"/>
            <a:ext cx="8382000" cy="0"/>
          </a:xfrm>
          <a:prstGeom prst="line">
            <a:avLst/>
          </a:prstGeom>
          <a:noFill/>
          <a:ln w="38100" cap="sq">
            <a:solidFill>
              <a:srgbClr val="996633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625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325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25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625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build="p" autoUpdateAnimBg="0" advAuto="2000"/>
      <p:bldP spid="358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-1295400" y="304800"/>
            <a:ext cx="7772400" cy="1143000"/>
          </a:xfrm>
        </p:spPr>
        <p:txBody>
          <a:bodyPr/>
          <a:lstStyle/>
          <a:p>
            <a:r>
              <a:rPr lang="es-MX" dirty="0"/>
              <a:t>Los temas escritos:</a:t>
            </a:r>
            <a:endParaRPr lang="es-E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b="1" u="sng" dirty="0" smtClean="0">
                <a:solidFill>
                  <a:srgbClr val="008000"/>
                </a:solidFill>
              </a:rPr>
              <a:t>Naturaleza</a:t>
            </a:r>
            <a:endParaRPr lang="es-MX" b="1" dirty="0">
              <a:solidFill>
                <a:srgbClr val="008000"/>
              </a:solidFill>
            </a:endParaRPr>
          </a:p>
          <a:p>
            <a:pPr lvl="1"/>
            <a:r>
              <a:rPr lang="es-MX" dirty="0"/>
              <a:t>Se identifica en lo sentimental Escriben sobre </a:t>
            </a:r>
          </a:p>
          <a:p>
            <a:pPr lvl="1">
              <a:buFontTx/>
              <a:buNone/>
            </a:pPr>
            <a:r>
              <a:rPr lang="es-MX" dirty="0"/>
              <a:t>tormentas, mar tempestuoso, tormentas, </a:t>
            </a:r>
          </a:p>
          <a:p>
            <a:pPr lvl="1">
              <a:buFontTx/>
              <a:buNone/>
            </a:pPr>
            <a:r>
              <a:rPr lang="es-MX" dirty="0"/>
              <a:t>ambientes nocturnos y sepulcrales, también sobre </a:t>
            </a:r>
          </a:p>
          <a:p>
            <a:pPr lvl="1">
              <a:buFontTx/>
              <a:buNone/>
            </a:pPr>
            <a:r>
              <a:rPr lang="es-MX" dirty="0"/>
              <a:t>castillos antiguos de la edad Medieval</a:t>
            </a:r>
            <a:endParaRPr lang="es-ES" b="1" u="sng" dirty="0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0" y="1447800"/>
            <a:ext cx="8382000" cy="0"/>
          </a:xfrm>
          <a:prstGeom prst="line">
            <a:avLst/>
          </a:prstGeom>
          <a:noFill/>
          <a:ln w="38100" cap="sq">
            <a:solidFill>
              <a:srgbClr val="996633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75"/>
                            </p:stCondLst>
                            <p:childTnLst>
                              <p:par>
                                <p:cTn id="14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autoUpdateAnimBg="0" advAuto="2000"/>
      <p:bldP spid="10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0062" y="533400"/>
            <a:ext cx="7772400" cy="5562600"/>
          </a:xfrm>
        </p:spPr>
        <p:txBody>
          <a:bodyPr/>
          <a:lstStyle/>
          <a:p>
            <a:r>
              <a:rPr lang="es-MX" b="1" dirty="0" smtClean="0">
                <a:solidFill>
                  <a:srgbClr val="008000"/>
                </a:solidFill>
              </a:rPr>
              <a:t>Amor</a:t>
            </a:r>
            <a:endParaRPr lang="es-MX" dirty="0">
              <a:solidFill>
                <a:srgbClr val="008000"/>
              </a:solidFill>
            </a:endParaRPr>
          </a:p>
          <a:p>
            <a:pPr lvl="1"/>
            <a:r>
              <a:rPr lang="es-MX" dirty="0"/>
              <a:t>Es el ideal de la escritura del movimiento. Ven </a:t>
            </a:r>
          </a:p>
          <a:p>
            <a:pPr lvl="1">
              <a:buFontTx/>
              <a:buNone/>
            </a:pPr>
            <a:r>
              <a:rPr lang="es-MX" dirty="0"/>
              <a:t>a la mujer como un símbolo celestial para llegar a </a:t>
            </a:r>
          </a:p>
          <a:p>
            <a:pPr lvl="1">
              <a:buFontTx/>
              <a:buNone/>
            </a:pPr>
            <a:r>
              <a:rPr lang="es-MX" dirty="0"/>
              <a:t>Dios, pero también ven en ella la perdición de un </a:t>
            </a:r>
          </a:p>
          <a:p>
            <a:pPr lvl="1">
              <a:buFontTx/>
              <a:buNone/>
            </a:pPr>
            <a:r>
              <a:rPr lang="es-MX" dirty="0"/>
              <a:t>hombre </a:t>
            </a:r>
            <a:r>
              <a:rPr lang="es-MX" dirty="0" smtClean="0"/>
              <a:t>enamorado</a:t>
            </a:r>
          </a:p>
          <a:p>
            <a:pPr lvl="1">
              <a:buFontTx/>
              <a:buNone/>
            </a:pPr>
            <a:endParaRPr lang="es-MX" sz="3200" b="1" dirty="0" smtClean="0">
              <a:solidFill>
                <a:srgbClr val="008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s-MX" sz="3200" b="1" dirty="0" smtClean="0">
                <a:solidFill>
                  <a:srgbClr val="008000"/>
                </a:solidFill>
              </a:rPr>
              <a:t>Libertad</a:t>
            </a:r>
          </a:p>
          <a:p>
            <a:pPr lvl="1">
              <a:buFontTx/>
              <a:buChar char="-"/>
            </a:pPr>
            <a:r>
              <a:rPr lang="es-MX" dirty="0" smtClean="0"/>
              <a:t>Admiran mucho a todos los que están fuera de </a:t>
            </a:r>
          </a:p>
          <a:p>
            <a:pPr lvl="1">
              <a:buFontTx/>
              <a:buNone/>
            </a:pPr>
            <a:r>
              <a:rPr lang="es-MX" dirty="0" smtClean="0"/>
              <a:t>la ley ya que para ellos son una muestra de </a:t>
            </a:r>
          </a:p>
          <a:p>
            <a:pPr lvl="1">
              <a:buFontTx/>
              <a:buNone/>
            </a:pPr>
            <a:r>
              <a:rPr lang="es-MX" dirty="0" smtClean="0"/>
              <a:t>libertad. Se escribe sobre piratas, bandoleros etc...</a:t>
            </a:r>
            <a:endParaRPr lang="es-MX" sz="3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8" name="becquer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724400"/>
            <a:ext cx="304800" cy="304800"/>
          </a:xfrm>
          <a:prstGeom prst="rect">
            <a:avLst/>
          </a:prstGeom>
          <a:noFill/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-838200" y="304800"/>
            <a:ext cx="8305800" cy="1143000"/>
          </a:xfrm>
        </p:spPr>
        <p:txBody>
          <a:bodyPr/>
          <a:lstStyle/>
          <a:p>
            <a:r>
              <a:rPr lang="es-MX" dirty="0"/>
              <a:t>Poetas del Romanticismo</a:t>
            </a:r>
            <a:endParaRPr lang="es-E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3810000" cy="4462482"/>
          </a:xfrm>
        </p:spPr>
        <p:txBody>
          <a:bodyPr/>
          <a:lstStyle/>
          <a:p>
            <a:r>
              <a:rPr lang="es-MX" sz="2800" b="1" dirty="0">
                <a:solidFill>
                  <a:srgbClr val="008000"/>
                </a:solidFill>
              </a:rPr>
              <a:t>Gustavo Adolfo </a:t>
            </a:r>
            <a:r>
              <a:rPr lang="es-MX" sz="2800" b="1" dirty="0" smtClean="0">
                <a:solidFill>
                  <a:srgbClr val="008000"/>
                </a:solidFill>
              </a:rPr>
              <a:t>Bécquer</a:t>
            </a:r>
          </a:p>
          <a:p>
            <a:pPr lvl="1">
              <a:buNone/>
            </a:pPr>
            <a:r>
              <a:rPr lang="es-MX" sz="2400" dirty="0" smtClean="0"/>
              <a:t>  Es uno d</a:t>
            </a:r>
            <a:r>
              <a:rPr lang="es-MX" sz="2400" dirty="0" smtClean="0">
                <a:cs typeface="Times New Roman" pitchFamily="18" charset="0"/>
              </a:rPr>
              <a:t>e los poetas más importantes del romanticismo</a:t>
            </a:r>
            <a:r>
              <a:rPr lang="es-ES" sz="2400" dirty="0" smtClean="0"/>
              <a:t> </a:t>
            </a:r>
            <a:r>
              <a:rPr lang="es-MX" sz="2400" dirty="0" smtClean="0">
                <a:cs typeface="Times New Roman" pitchFamily="18" charset="0"/>
              </a:rPr>
              <a:t>Empezó practicando pintura pero al quedar huérfano y trasladarse a Madrid la abandona para dedicarse a la literatura</a:t>
            </a:r>
            <a:endParaRPr lang="es-ES" sz="2400" dirty="0" smtClean="0"/>
          </a:p>
          <a:p>
            <a:pPr lvl="1"/>
            <a:endParaRPr lang="es-ES" sz="2400" dirty="0"/>
          </a:p>
        </p:txBody>
      </p:sp>
      <p:pic>
        <p:nvPicPr>
          <p:cNvPr id="44036" name="Picture 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/>
          <a:srcRect/>
          <a:stretch>
            <a:fillRect/>
          </a:stretch>
        </p:blipFill>
        <p:spPr/>
      </p:pic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0" y="1447800"/>
            <a:ext cx="8382000" cy="0"/>
          </a:xfrm>
          <a:prstGeom prst="line">
            <a:avLst/>
          </a:prstGeom>
          <a:noFill/>
          <a:ln w="38100" cap="sq">
            <a:solidFill>
              <a:srgbClr val="996633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40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75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75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038"/>
                </p:tgtEl>
              </p:cMediaNode>
            </p:audio>
          </p:childTnLst>
        </p:cTn>
      </p:par>
    </p:tnLst>
    <p:bldLst>
      <p:bldP spid="44034" grpId="0" autoUpdateAnimBg="0"/>
      <p:bldP spid="44035" grpId="0" build="p" autoUpdateAnimBg="0" advAuto="8000"/>
      <p:bldP spid="440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sz="2800" dirty="0">
                <a:cs typeface="Times New Roman" pitchFamily="18" charset="0"/>
              </a:rPr>
              <a:t>Su obra más famosa “Rimas” son una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sz="2800" dirty="0">
                <a:cs typeface="Times New Roman" pitchFamily="18" charset="0"/>
              </a:rPr>
              <a:t>colección de 76 poesías breves</a:t>
            </a:r>
            <a:r>
              <a:rPr lang="es-MX" sz="2800" dirty="0"/>
              <a:t> </a:t>
            </a:r>
            <a:r>
              <a:rPr lang="es-MX" sz="2800" dirty="0">
                <a:cs typeface="Times New Roman" pitchFamily="18" charset="0"/>
              </a:rPr>
              <a:t>con métrica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sz="2800" dirty="0">
                <a:cs typeface="Times New Roman" pitchFamily="18" charset="0"/>
              </a:rPr>
              <a:t>variada y versos asonantes.</a:t>
            </a:r>
            <a:r>
              <a:rPr lang="es-ES" sz="2800" dirty="0"/>
              <a:t> </a:t>
            </a:r>
            <a:r>
              <a:rPr lang="es-MX" sz="2800" dirty="0">
                <a:cs typeface="Times New Roman" pitchFamily="18" charset="0"/>
              </a:rPr>
              <a:t>En él, el mundo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sz="2800" dirty="0">
                <a:cs typeface="Times New Roman" pitchFamily="18" charset="0"/>
              </a:rPr>
              <a:t>aparece de una forma confusa donde el poeta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sz="2800" dirty="0">
                <a:cs typeface="Times New Roman" pitchFamily="18" charset="0"/>
              </a:rPr>
              <a:t>es el que le da forma. Los tema que trata esta obra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sz="2800" dirty="0">
                <a:cs typeface="Times New Roman" pitchFamily="18" charset="0"/>
              </a:rPr>
              <a:t>son: el amor, desengaño, dolor, la mujer y su belleza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sz="2800" dirty="0">
                <a:cs typeface="Times New Roman" pitchFamily="18" charset="0"/>
              </a:rPr>
              <a:t>y desilusión.</a:t>
            </a:r>
            <a:r>
              <a:rPr lang="es-ES" sz="2800" dirty="0"/>
              <a:t> </a:t>
            </a:r>
          </a:p>
          <a:p>
            <a:pPr>
              <a:lnSpc>
                <a:spcPct val="90000"/>
              </a:lnSpc>
            </a:pPr>
            <a:endParaRPr lang="es-ES" sz="2800" dirty="0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0" y="1447800"/>
            <a:ext cx="8382000" cy="0"/>
          </a:xfrm>
          <a:prstGeom prst="line">
            <a:avLst/>
          </a:prstGeom>
          <a:noFill/>
          <a:ln w="38100" cap="sq">
            <a:solidFill>
              <a:srgbClr val="996633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828800"/>
            <a:ext cx="8196290" cy="4457720"/>
          </a:xfrm>
        </p:spPr>
        <p:txBody>
          <a:bodyPr/>
          <a:lstStyle/>
          <a:p>
            <a:r>
              <a:rPr lang="es-MX" sz="3000" b="1" dirty="0">
                <a:solidFill>
                  <a:srgbClr val="008000"/>
                </a:solidFill>
              </a:rPr>
              <a:t>José de </a:t>
            </a:r>
            <a:r>
              <a:rPr lang="es-MX" sz="3000" b="1" dirty="0" smtClean="0">
                <a:solidFill>
                  <a:srgbClr val="008000"/>
                </a:solidFill>
              </a:rPr>
              <a:t>Esponceda</a:t>
            </a:r>
          </a:p>
          <a:p>
            <a:pPr lvl="1">
              <a:buNone/>
            </a:pPr>
            <a:r>
              <a:rPr lang="es-MX" sz="2600" dirty="0" smtClean="0">
                <a:cs typeface="Times New Roman" pitchFamily="18" charset="0"/>
              </a:rPr>
              <a:t>    Nacido en España. Uno de sus poemas mas hermosos “ Canto a Teresa” le fue inspirado por una mujer que conoció y que al volver a verla estaba ya casada y con hijos. Después regresó a España a vivir una brillante carrera literaria, y adquirió fama nacional con su publicación de “La Canción del Pirata”. </a:t>
            </a:r>
            <a:endParaRPr lang="es-ES" sz="2600" b="1" dirty="0">
              <a:solidFill>
                <a:srgbClr val="008000"/>
              </a:solidFill>
            </a:endParaRPr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0" y="1447800"/>
            <a:ext cx="8382000" cy="0"/>
          </a:xfrm>
          <a:prstGeom prst="line">
            <a:avLst/>
          </a:prstGeom>
          <a:noFill/>
          <a:ln w="38100" cap="sq">
            <a:solidFill>
              <a:srgbClr val="996633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 advAuto="0"/>
      <p:bldP spid="460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0" name="rosalia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429000"/>
            <a:ext cx="304800" cy="304800"/>
          </a:xfrm>
          <a:prstGeom prst="rect">
            <a:avLst/>
          </a:prstGeom>
          <a:noFill/>
        </p:spPr>
      </p:pic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4262438" cy="5105400"/>
          </a:xfrm>
        </p:spPr>
        <p:txBody>
          <a:bodyPr/>
          <a:lstStyle/>
          <a:p>
            <a:r>
              <a:rPr lang="es-MX" sz="2800" b="1" dirty="0">
                <a:solidFill>
                  <a:srgbClr val="008000"/>
                </a:solidFill>
              </a:rPr>
              <a:t>Rosalía de </a:t>
            </a:r>
            <a:r>
              <a:rPr lang="es-MX" sz="2800" b="1" dirty="0" smtClean="0">
                <a:solidFill>
                  <a:srgbClr val="008000"/>
                </a:solidFill>
              </a:rPr>
              <a:t>Castro</a:t>
            </a:r>
          </a:p>
          <a:p>
            <a:pPr lvl="1">
              <a:buNone/>
            </a:pPr>
            <a:r>
              <a:rPr lang="es-MX" sz="2000" dirty="0" smtClean="0">
                <a:cs typeface="Times New Roman" pitchFamily="18" charset="0"/>
              </a:rPr>
              <a:t>Poeta española.</a:t>
            </a:r>
            <a:r>
              <a:rPr lang="es-ES" sz="2000" dirty="0" smtClean="0"/>
              <a:t> </a:t>
            </a:r>
            <a:r>
              <a:rPr lang="es-MX" sz="2000" dirty="0" smtClean="0">
                <a:cs typeface="Times New Roman" pitchFamily="18" charset="0"/>
              </a:rPr>
              <a:t>. Se traslada a Madrid y se casa con Manuel Murguía quien la pone en contacto con Bécquer. </a:t>
            </a:r>
            <a:r>
              <a:rPr lang="es-ES" sz="2000" dirty="0" smtClean="0">
                <a:cs typeface="Times New Roman" pitchFamily="18" charset="0"/>
              </a:rPr>
              <a:t>En 1857 publicó su primer libro poético, </a:t>
            </a:r>
            <a:r>
              <a:rPr lang="es-ES" sz="2000" i="1" dirty="0" smtClean="0">
                <a:cs typeface="Times New Roman" pitchFamily="18" charset="0"/>
              </a:rPr>
              <a:t>La Flor,</a:t>
            </a:r>
            <a:r>
              <a:rPr lang="es-ES" sz="2000" dirty="0" smtClean="0">
                <a:cs typeface="Times New Roman" pitchFamily="18" charset="0"/>
              </a:rPr>
              <a:t> al que siguieron </a:t>
            </a:r>
            <a:r>
              <a:rPr lang="es-ES" sz="2000" i="1" dirty="0" smtClean="0">
                <a:cs typeface="Times New Roman" pitchFamily="18" charset="0"/>
              </a:rPr>
              <a:t>Cantares gallegos,</a:t>
            </a:r>
            <a:r>
              <a:rPr lang="es-ES" sz="2000" dirty="0" smtClean="0">
                <a:cs typeface="Times New Roman" pitchFamily="18" charset="0"/>
              </a:rPr>
              <a:t> de 1863, y </a:t>
            </a:r>
            <a:r>
              <a:rPr lang="es-ES" sz="2000" i="1" dirty="0" smtClean="0">
                <a:cs typeface="Times New Roman" pitchFamily="18" charset="0"/>
              </a:rPr>
              <a:t>Follas Novas,</a:t>
            </a:r>
            <a:r>
              <a:rPr lang="es-ES" sz="2000" dirty="0" smtClean="0">
                <a:cs typeface="Times New Roman" pitchFamily="18" charset="0"/>
              </a:rPr>
              <a:t> de 1880, ambos en gallego. Su obra principal, </a:t>
            </a:r>
            <a:r>
              <a:rPr lang="es-ES" sz="2000" i="1" dirty="0" smtClean="0">
                <a:cs typeface="Times New Roman" pitchFamily="18" charset="0"/>
              </a:rPr>
              <a:t>En las orillas del Sar,</a:t>
            </a:r>
            <a:r>
              <a:rPr lang="es-ES" sz="2000" dirty="0" smtClean="0">
                <a:cs typeface="Times New Roman" pitchFamily="18" charset="0"/>
              </a:rPr>
              <a:t> se publicó en castellano en 1884</a:t>
            </a:r>
            <a:r>
              <a:rPr lang="es-ES" sz="2000" dirty="0" smtClean="0"/>
              <a:t> </a:t>
            </a:r>
          </a:p>
          <a:p>
            <a:pPr lvl="1">
              <a:buNone/>
            </a:pPr>
            <a:endParaRPr lang="es-ES" sz="2400" b="1" dirty="0">
              <a:solidFill>
                <a:srgbClr val="008000"/>
              </a:solidFill>
            </a:endParaRPr>
          </a:p>
        </p:txBody>
      </p:sp>
      <p:pic>
        <p:nvPicPr>
          <p:cNvPr id="47108" name="Picture 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/>
          <a:srcRect/>
          <a:stretch>
            <a:fillRect/>
          </a:stretch>
        </p:blipFill>
        <p:spPr/>
      </p:pic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0" y="1447800"/>
            <a:ext cx="8382000" cy="0"/>
          </a:xfrm>
          <a:prstGeom prst="line">
            <a:avLst/>
          </a:prstGeom>
          <a:noFill/>
          <a:ln w="38100" cap="sq">
            <a:solidFill>
              <a:srgbClr val="996633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71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110"/>
                </p:tgtEl>
              </p:cMediaNode>
            </p:audio>
          </p:childTnLst>
        </p:cTn>
      </p:par>
    </p:tnLst>
    <p:bldLst>
      <p:bldP spid="47107" grpId="0" build="p" autoUpdateAnimBg="0" advAuto="5000"/>
      <p:bldP spid="47109" grpId="0" animBg="1"/>
    </p:bldLst>
  </p:timing>
</p:sld>
</file>

<file path=ppt/theme/theme1.xml><?xml version="1.0" encoding="utf-8"?>
<a:theme xmlns:a="http://schemas.openxmlformats.org/drawingml/2006/main" name="Cintas">
  <a:themeElements>
    <a:clrScheme name="Cinta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Cinta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inta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ta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ta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ta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ta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ta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presentaciones\Cintas.pot</Template>
  <TotalTime>107</TotalTime>
  <Words>404</Words>
  <Application>Microsoft Office PowerPoint</Application>
  <PresentationFormat>Presentación en pantalla (4:3)</PresentationFormat>
  <Paragraphs>38</Paragraphs>
  <Slides>8</Slides>
  <Notes>1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Cintas</vt:lpstr>
      <vt:lpstr>Poesía</vt:lpstr>
      <vt:lpstr>CARACTERÍSTICAS</vt:lpstr>
      <vt:lpstr>Los temas escritos:</vt:lpstr>
      <vt:lpstr>Presentación de PowerPoint</vt:lpstr>
      <vt:lpstr>Poetas del Romanticismo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Poesía</dc:title>
  <dc:creator>preinstall-user</dc:creator>
  <cp:lastModifiedBy>Charlie</cp:lastModifiedBy>
  <cp:revision>5</cp:revision>
  <cp:lastPrinted>1601-01-01T00:00:00Z</cp:lastPrinted>
  <dcterms:created xsi:type="dcterms:W3CDTF">2004-01-16T21:21:01Z</dcterms:created>
  <dcterms:modified xsi:type="dcterms:W3CDTF">2011-03-20T03:07:26Z</dcterms:modified>
</cp:coreProperties>
</file>